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90" r:id="rId2"/>
    <p:sldId id="292" r:id="rId3"/>
    <p:sldId id="301" r:id="rId4"/>
    <p:sldId id="302" r:id="rId5"/>
    <p:sldId id="294" r:id="rId6"/>
    <p:sldId id="295" r:id="rId7"/>
    <p:sldId id="288" r:id="rId8"/>
    <p:sldId id="266" r:id="rId9"/>
    <p:sldId id="296" r:id="rId10"/>
    <p:sldId id="297" r:id="rId11"/>
    <p:sldId id="298" r:id="rId12"/>
    <p:sldId id="299" r:id="rId13"/>
    <p:sldId id="300" r:id="rId14"/>
    <p:sldId id="260" r:id="rId15"/>
    <p:sldId id="303" r:id="rId16"/>
    <p:sldId id="289" r:id="rId17"/>
    <p:sldId id="284" r:id="rId18"/>
    <p:sldId id="282" r:id="rId19"/>
    <p:sldId id="283" r:id="rId20"/>
    <p:sldId id="264" r:id="rId2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839"/>
    <a:srgbClr val="69B3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596" autoAdjust="0"/>
  </p:normalViewPr>
  <p:slideViewPr>
    <p:cSldViewPr showGuides="1">
      <p:cViewPr>
        <p:scale>
          <a:sx n="80" d="100"/>
          <a:sy n="80" d="100"/>
        </p:scale>
        <p:origin x="-293" y="82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hepel\Downloads\Institutions_-_Russian_Federat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title>
      <c:tx>
        <c:rich>
          <a:bodyPr/>
          <a:lstStyle/>
          <a:p>
            <a:pPr>
              <a:defRPr/>
            </a:pPr>
            <a:r>
              <a:rPr lang="ru-RU" dirty="0"/>
              <a:t>Возраст квалифицированных работников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аграрной </a:t>
            </a:r>
            <a:r>
              <a:rPr lang="ru-RU" dirty="0"/>
              <a:t>отрасли</a:t>
            </a:r>
          </a:p>
        </c:rich>
      </c:tx>
      <c:layout>
        <c:manualLayout>
          <c:xMode val="edge"/>
          <c:yMode val="edge"/>
          <c:x val="9.9766486737729143E-2"/>
          <c:y val="0"/>
        </c:manualLayout>
      </c:layout>
    </c:title>
    <c:plotArea>
      <c:layout/>
      <c:pieChart>
        <c:varyColors val="1"/>
        <c:ser>
          <c:idx val="0"/>
          <c:order val="0"/>
          <c:dPt>
            <c:idx val="5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.10918003565062392"/>
                  <c:y val="-4.0381791483113202E-2"/>
                </c:manualLayout>
              </c:layout>
              <c:dLblPos val="outEnd"/>
              <c:showVal val="1"/>
              <c:showCatName val="1"/>
            </c:dLbl>
            <c:dLbl>
              <c:idx val="1"/>
              <c:layout>
                <c:manualLayout>
                  <c:x val="1.782531194295911E-2"/>
                  <c:y val="-3.3651104162167763E-17"/>
                </c:manualLayout>
              </c:layout>
              <c:dLblPos val="outEnd"/>
              <c:showVal val="1"/>
              <c:showCatName val="1"/>
            </c:dLbl>
            <c:dLbl>
              <c:idx val="2"/>
              <c:layout>
                <c:manualLayout>
                  <c:x val="2.0053475935828881E-2"/>
                  <c:y val="-7.3421439060204971E-3"/>
                </c:manualLayout>
              </c:layout>
              <c:dLblPos val="outEnd"/>
              <c:showVal val="1"/>
              <c:showCatName val="1"/>
            </c:dLbl>
            <c:dLbl>
              <c:idx val="3"/>
              <c:layout>
                <c:manualLayout>
                  <c:x val="2.8966131907308377E-2"/>
                  <c:y val="0"/>
                </c:manualLayout>
              </c:layout>
              <c:dLblPos val="outEnd"/>
              <c:showVal val="1"/>
              <c:showCatName val="1"/>
            </c:dLbl>
            <c:dLbl>
              <c:idx val="4"/>
              <c:layout>
                <c:manualLayout>
                  <c:x val="4.2335115864527692E-2"/>
                  <c:y val="0"/>
                </c:manualLayout>
              </c:layout>
              <c:dLblPos val="outEnd"/>
              <c:showVal val="1"/>
              <c:showCatName val="1"/>
            </c:dLbl>
            <c:dLbl>
              <c:idx val="5"/>
              <c:layout>
                <c:manualLayout>
                  <c:x val="-2.8966131907308377E-2"/>
                  <c:y val="-3.6710719530102791E-2"/>
                </c:manualLayout>
              </c:layout>
              <c:dLblPos val="outEnd"/>
              <c:showVal val="1"/>
              <c:showCatName val="1"/>
            </c:dLbl>
            <c:dLbl>
              <c:idx val="6"/>
              <c:layout>
                <c:manualLayout>
                  <c:x val="-2.6737967914438589E-2"/>
                  <c:y val="7.3421439060205743E-3"/>
                </c:manualLayout>
              </c:layout>
              <c:dLblPos val="outEnd"/>
              <c:showVal val="1"/>
              <c:showCatName val="1"/>
            </c:dLbl>
            <c:dLbl>
              <c:idx val="7"/>
              <c:layout>
                <c:manualLayout>
                  <c:x val="-9.3582887700534786E-2"/>
                  <c:y val="0"/>
                </c:manualLayout>
              </c:layout>
              <c:dLblPos val="outEnd"/>
              <c:showVal val="1"/>
              <c:showCatName val="1"/>
            </c:dLbl>
            <c:dLbl>
              <c:idx val="8"/>
              <c:layout>
                <c:manualLayout>
                  <c:x val="-6.0926038091392423E-2"/>
                  <c:y val="3.3200531208499372E-3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70 лет и старше; 3,50%</a:t>
                    </a:r>
                  </a:p>
                </c:rich>
              </c:tx>
              <c:dLblPos val="outEnd"/>
              <c:showVal val="1"/>
              <c:showCatName val="1"/>
            </c:dLbl>
            <c:dLblPos val="outEnd"/>
            <c:showVal val="1"/>
            <c:showCatName val="1"/>
            <c:showLeaderLines val="1"/>
          </c:dLbls>
          <c:cat>
            <c:strRef>
              <c:f>Лист1!$B$9:$B$17</c:f>
              <c:strCache>
                <c:ptCount val="9"/>
                <c:pt idx="0">
                  <c:v>15-19 лет </c:v>
                </c:pt>
                <c:pt idx="1">
                  <c:v>20-29 лет</c:v>
                </c:pt>
                <c:pt idx="2">
                  <c:v>30-34 лет</c:v>
                </c:pt>
                <c:pt idx="3">
                  <c:v>35-39 лет</c:v>
                </c:pt>
                <c:pt idx="4">
                  <c:v>40-49 лет</c:v>
                </c:pt>
                <c:pt idx="5">
                  <c:v>50-59 лет</c:v>
                </c:pt>
                <c:pt idx="6">
                  <c:v>60-64 лет</c:v>
                </c:pt>
                <c:pt idx="7">
                  <c:v>65-69 лет</c:v>
                </c:pt>
                <c:pt idx="8">
                  <c:v>70 лет и старше</c:v>
                </c:pt>
              </c:strCache>
            </c:strRef>
          </c:cat>
          <c:val>
            <c:numRef>
              <c:f>Лист1!$C$9:$C$17</c:f>
              <c:numCache>
                <c:formatCode>0.00%</c:formatCode>
                <c:ptCount val="9"/>
                <c:pt idx="0">
                  <c:v>3.3000000000000002E-2</c:v>
                </c:pt>
                <c:pt idx="1">
                  <c:v>0.13400000000000001</c:v>
                </c:pt>
                <c:pt idx="2">
                  <c:v>9.2000000000000026E-2</c:v>
                </c:pt>
                <c:pt idx="3">
                  <c:v>0.10199999999999998</c:v>
                </c:pt>
                <c:pt idx="4">
                  <c:v>0.21900000000000025</c:v>
                </c:pt>
                <c:pt idx="5">
                  <c:v>0.24900000000000025</c:v>
                </c:pt>
                <c:pt idx="6">
                  <c:v>8.6000000000000063E-2</c:v>
                </c:pt>
                <c:pt idx="7">
                  <c:v>4.9000000000000092E-2</c:v>
                </c:pt>
                <c:pt idx="8">
                  <c:v>3.5000000000000052E-2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title>
      <c:tx>
        <c:rich>
          <a:bodyPr/>
          <a:lstStyle/>
          <a:p>
            <a:pPr>
              <a:defRPr/>
            </a:pPr>
            <a:r>
              <a:rPr lang="ru-RU"/>
              <a:t>Ключевые научные направления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Pos val="outEnd"/>
            <c:showVal val="1"/>
          </c:dLbls>
          <c:cat>
            <c:strRef>
              <c:f>Лист1!$B$2:$B$6</c:f>
              <c:strCache>
                <c:ptCount val="5"/>
                <c:pt idx="0">
                  <c:v>Сельскохозяйственные науки</c:v>
                </c:pt>
                <c:pt idx="1">
                  <c:v>Технические науки</c:v>
                </c:pt>
                <c:pt idx="2">
                  <c:v>Экономические науки</c:v>
                </c:pt>
                <c:pt idx="3">
                  <c:v>Науки о Земле</c:v>
                </c:pt>
                <c:pt idx="4">
                  <c:v>Другое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0.17</c:v>
                </c:pt>
                <c:pt idx="2">
                  <c:v>7.0000000000000034E-2</c:v>
                </c:pt>
                <c:pt idx="3">
                  <c:v>7.0000000000000034E-2</c:v>
                </c:pt>
                <c:pt idx="4">
                  <c:v>0.14000000000000001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9415873292632559"/>
          <c:y val="0.25880625842680904"/>
          <c:w val="0.40380558934013161"/>
          <c:h val="0.66218259189786854"/>
        </c:manualLayout>
      </c:layout>
    </c:legend>
    <c:plotVisOnly val="1"/>
  </c:chart>
  <c:txPr>
    <a:bodyPr/>
    <a:lstStyle/>
    <a:p>
      <a:pPr>
        <a:defRPr sz="1800">
          <a:solidFill>
            <a:srgbClr val="002060"/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>
                <a:solidFill>
                  <a:srgbClr val="002060"/>
                </a:solidFill>
              </a:rPr>
              <a:t>Публикации вузов РФ в </a:t>
            </a:r>
            <a:r>
              <a:rPr lang="en-US">
                <a:solidFill>
                  <a:srgbClr val="002060"/>
                </a:solidFill>
              </a:rPr>
              <a:t>Scopus </a:t>
            </a: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за 2015-2020 гг. по направлению 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"Сельское и лесное хозяйство"</a:t>
            </a:r>
          </a:p>
        </c:rich>
      </c:tx>
      <c:layout>
        <c:manualLayout>
          <c:xMode val="edge"/>
          <c:yMode val="edge"/>
          <c:x val="2.5059162778748555E-2"/>
          <c:y val="1.7303715909499945E-2"/>
        </c:manualLayout>
      </c:layout>
    </c:title>
    <c:plotArea>
      <c:layout/>
      <c:pieChart>
        <c:varyColors val="1"/>
        <c:ser>
          <c:idx val="0"/>
          <c:order val="0"/>
          <c:dPt>
            <c:idx val="5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Лист1!$B$2:$B$8</c:f>
              <c:strCache>
                <c:ptCount val="7"/>
                <c:pt idx="0">
                  <c:v>5-100</c:v>
                </c:pt>
                <c:pt idx="1">
                  <c:v>МГУ, СПбГУ</c:v>
                </c:pt>
                <c:pt idx="2">
                  <c:v>другие</c:v>
                </c:pt>
                <c:pt idx="3">
                  <c:v>опорные вузы</c:v>
                </c:pt>
                <c:pt idx="4">
                  <c:v>НИУ (не 5-100)</c:v>
                </c:pt>
                <c:pt idx="5">
                  <c:v>агровузы</c:v>
                </c:pt>
                <c:pt idx="6">
                  <c:v>федеральные вузы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0.35422759059122694</c:v>
                </c:pt>
                <c:pt idx="1">
                  <c:v>0.31913541004450097</c:v>
                </c:pt>
                <c:pt idx="2">
                  <c:v>0.12949777495232068</c:v>
                </c:pt>
                <c:pt idx="3">
                  <c:v>7.7050222504767965E-2</c:v>
                </c:pt>
                <c:pt idx="4">
                  <c:v>4.6980292434837902E-2</c:v>
                </c:pt>
                <c:pt idx="5">
                  <c:v>3.9860139860139858E-2</c:v>
                </c:pt>
                <c:pt idx="6">
                  <c:v>3.3248569612205979E-2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2149967968934094"/>
          <c:y val="0.18939633301737563"/>
          <c:w val="0.37708914188033082"/>
          <c:h val="0.81060366698262498"/>
        </c:manualLayout>
      </c:layout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042AB-E577-4636-A84D-7438D54E3CF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3C5A4F-CAE9-4D6E-9B0D-ABEE712FAAEC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2000" dirty="0" smtClean="0"/>
            <a:t>1</a:t>
          </a:r>
          <a:endParaRPr lang="ru-RU" sz="2000" dirty="0"/>
        </a:p>
      </dgm:t>
    </dgm:pt>
    <dgm:pt modelId="{C85DABEA-A4AE-4603-A558-35F606F3003B}" type="parTrans" cxnId="{E23CEC46-1BB5-4355-9349-695639B22BE8}">
      <dgm:prSet/>
      <dgm:spPr/>
      <dgm:t>
        <a:bodyPr/>
        <a:lstStyle/>
        <a:p>
          <a:pPr algn="just"/>
          <a:endParaRPr lang="ru-RU" sz="1600"/>
        </a:p>
      </dgm:t>
    </dgm:pt>
    <dgm:pt modelId="{323BA463-A559-4DD0-A52E-7AB468FCB72A}" type="sibTrans" cxnId="{E23CEC46-1BB5-4355-9349-695639B22BE8}">
      <dgm:prSet/>
      <dgm:spPr/>
      <dgm:t>
        <a:bodyPr/>
        <a:lstStyle/>
        <a:p>
          <a:pPr algn="just"/>
          <a:endParaRPr lang="ru-RU" sz="1600"/>
        </a:p>
      </dgm:t>
    </dgm:pt>
    <dgm:pt modelId="{D38BAB9C-7D76-478A-937F-BE38C9D7674B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rgbClr val="002060"/>
              </a:solidFill>
            </a:rPr>
            <a:t>Разработка мер по привлечению талантливой молодежи и работе с ней, в том числе выстраивание нового формата отношений с </a:t>
          </a:r>
          <a:r>
            <a:rPr lang="ru-RU" sz="2000" dirty="0" err="1" smtClean="0">
              <a:solidFill>
                <a:srgbClr val="002060"/>
              </a:solidFill>
            </a:rPr>
            <a:t>агроклассами</a:t>
          </a:r>
          <a:r>
            <a:rPr lang="ru-RU" sz="2000" dirty="0" smtClean="0">
              <a:solidFill>
                <a:srgbClr val="002060"/>
              </a:solidFill>
            </a:rPr>
            <a:t> и работы по ранней </a:t>
          </a:r>
          <a:r>
            <a:rPr lang="ru-RU" sz="2000" dirty="0" err="1" smtClean="0">
              <a:solidFill>
                <a:srgbClr val="002060"/>
              </a:solidFill>
            </a:rPr>
            <a:t>профилизации</a:t>
          </a:r>
          <a:r>
            <a:rPr lang="ru-RU" sz="2000" dirty="0" smtClean="0">
              <a:solidFill>
                <a:srgbClr val="002060"/>
              </a:solidFill>
            </a:rPr>
            <a:t> старшеклассников</a:t>
          </a:r>
          <a:endParaRPr lang="ru-RU" sz="2000" dirty="0">
            <a:solidFill>
              <a:srgbClr val="002060"/>
            </a:solidFill>
          </a:endParaRPr>
        </a:p>
      </dgm:t>
    </dgm:pt>
    <dgm:pt modelId="{1154BDE1-3057-4E11-94A6-1A163E6529DD}" type="parTrans" cxnId="{BBCDC59D-822B-4413-9989-AEAA9060F5A7}">
      <dgm:prSet/>
      <dgm:spPr/>
      <dgm:t>
        <a:bodyPr/>
        <a:lstStyle/>
        <a:p>
          <a:pPr algn="just"/>
          <a:endParaRPr lang="ru-RU" sz="1600"/>
        </a:p>
      </dgm:t>
    </dgm:pt>
    <dgm:pt modelId="{47B70053-7165-4114-A088-2FE5AF574DC0}" type="sibTrans" cxnId="{BBCDC59D-822B-4413-9989-AEAA9060F5A7}">
      <dgm:prSet/>
      <dgm:spPr/>
      <dgm:t>
        <a:bodyPr/>
        <a:lstStyle/>
        <a:p>
          <a:pPr algn="just"/>
          <a:endParaRPr lang="ru-RU" sz="1600"/>
        </a:p>
      </dgm:t>
    </dgm:pt>
    <dgm:pt modelId="{7868668D-6315-4222-9A53-5C6552689E15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2000" dirty="0" smtClean="0"/>
            <a:t>2</a:t>
          </a:r>
          <a:endParaRPr lang="ru-RU" sz="2000" dirty="0"/>
        </a:p>
      </dgm:t>
    </dgm:pt>
    <dgm:pt modelId="{90F0229B-E1A5-4D1F-9849-B16120CC482F}" type="parTrans" cxnId="{3F26CBE7-6FFC-4F4E-9A06-93544F0AD493}">
      <dgm:prSet/>
      <dgm:spPr/>
      <dgm:t>
        <a:bodyPr/>
        <a:lstStyle/>
        <a:p>
          <a:pPr algn="just"/>
          <a:endParaRPr lang="ru-RU" sz="1600"/>
        </a:p>
      </dgm:t>
    </dgm:pt>
    <dgm:pt modelId="{43954462-B049-44AE-ADA5-83ADC35FA75D}" type="sibTrans" cxnId="{3F26CBE7-6FFC-4F4E-9A06-93544F0AD493}">
      <dgm:prSet/>
      <dgm:spPr/>
      <dgm:t>
        <a:bodyPr/>
        <a:lstStyle/>
        <a:p>
          <a:pPr algn="just"/>
          <a:endParaRPr lang="ru-RU" sz="1600"/>
        </a:p>
      </dgm:t>
    </dgm:pt>
    <dgm:pt modelId="{35D8B4F0-98FF-4AA8-8EC3-319CD3C941E9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rgbClr val="002060"/>
              </a:solidFill>
            </a:rPr>
            <a:t>Повышение конкурентоспособности выпускников аграрных вузов на рынке труда путем формирования у них компетенций по технологическому предпринимательству и проектной деятельности</a:t>
          </a:r>
          <a:endParaRPr lang="ru-RU" sz="2000" dirty="0">
            <a:solidFill>
              <a:srgbClr val="002060"/>
            </a:solidFill>
          </a:endParaRPr>
        </a:p>
      </dgm:t>
    </dgm:pt>
    <dgm:pt modelId="{FAD27C1A-90EE-467B-975D-906AFAD1A2B3}" type="parTrans" cxnId="{92563B0C-CC48-4DE0-AEE5-A09595F13724}">
      <dgm:prSet/>
      <dgm:spPr/>
      <dgm:t>
        <a:bodyPr/>
        <a:lstStyle/>
        <a:p>
          <a:pPr algn="just"/>
          <a:endParaRPr lang="ru-RU" sz="1600"/>
        </a:p>
      </dgm:t>
    </dgm:pt>
    <dgm:pt modelId="{C79A22CC-D8D5-48DD-8BFA-8541B3942EEE}" type="sibTrans" cxnId="{92563B0C-CC48-4DE0-AEE5-A09595F13724}">
      <dgm:prSet/>
      <dgm:spPr/>
      <dgm:t>
        <a:bodyPr/>
        <a:lstStyle/>
        <a:p>
          <a:pPr algn="just"/>
          <a:endParaRPr lang="ru-RU" sz="1600"/>
        </a:p>
      </dgm:t>
    </dgm:pt>
    <dgm:pt modelId="{FC3E1269-6E5C-4A54-92F4-BDAEBCE8F97A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2000" dirty="0" smtClean="0"/>
            <a:t>3</a:t>
          </a:r>
          <a:endParaRPr lang="ru-RU" sz="2000" dirty="0"/>
        </a:p>
      </dgm:t>
    </dgm:pt>
    <dgm:pt modelId="{0230E0A2-1E3B-4292-8AD5-C0BFCFFB9BAA}" type="parTrans" cxnId="{819DB2CD-94ED-4FB2-8490-AFD2B17A7BE3}">
      <dgm:prSet/>
      <dgm:spPr/>
      <dgm:t>
        <a:bodyPr/>
        <a:lstStyle/>
        <a:p>
          <a:pPr algn="just"/>
          <a:endParaRPr lang="ru-RU" sz="1600"/>
        </a:p>
      </dgm:t>
    </dgm:pt>
    <dgm:pt modelId="{A05901E2-0D01-438B-9A3D-255A25388E79}" type="sibTrans" cxnId="{819DB2CD-94ED-4FB2-8490-AFD2B17A7BE3}">
      <dgm:prSet/>
      <dgm:spPr/>
      <dgm:t>
        <a:bodyPr/>
        <a:lstStyle/>
        <a:p>
          <a:pPr algn="just"/>
          <a:endParaRPr lang="ru-RU" sz="1600"/>
        </a:p>
      </dgm:t>
    </dgm:pt>
    <dgm:pt modelId="{C13EBE52-62EC-4CA7-95C3-84DCC895BF45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rgbClr val="002060"/>
              </a:solidFill>
            </a:rPr>
            <a:t>Привлечение к аккредитации образовательных программ аграрных вузов российских и зарубежных работодателей</a:t>
          </a:r>
          <a:endParaRPr lang="ru-RU" sz="2000" dirty="0">
            <a:solidFill>
              <a:srgbClr val="002060"/>
            </a:solidFill>
          </a:endParaRPr>
        </a:p>
      </dgm:t>
    </dgm:pt>
    <dgm:pt modelId="{8B0BA771-EA1D-4496-9988-B5B10339B485}" type="parTrans" cxnId="{050784C0-DD04-48AC-B575-02898BF52E52}">
      <dgm:prSet/>
      <dgm:spPr/>
      <dgm:t>
        <a:bodyPr/>
        <a:lstStyle/>
        <a:p>
          <a:pPr algn="just"/>
          <a:endParaRPr lang="ru-RU" sz="1600"/>
        </a:p>
      </dgm:t>
    </dgm:pt>
    <dgm:pt modelId="{1127857C-870D-4198-ACB6-A4557FD1DDC8}" type="sibTrans" cxnId="{050784C0-DD04-48AC-B575-02898BF52E52}">
      <dgm:prSet/>
      <dgm:spPr/>
      <dgm:t>
        <a:bodyPr/>
        <a:lstStyle/>
        <a:p>
          <a:pPr algn="just"/>
          <a:endParaRPr lang="ru-RU" sz="1600"/>
        </a:p>
      </dgm:t>
    </dgm:pt>
    <dgm:pt modelId="{E4B2F364-4B6B-4867-8AD3-4DB7F04C035F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2000" dirty="0" smtClean="0"/>
            <a:t>4</a:t>
          </a:r>
          <a:endParaRPr lang="ru-RU" sz="2000" dirty="0"/>
        </a:p>
      </dgm:t>
    </dgm:pt>
    <dgm:pt modelId="{76FB2A37-8488-43D3-8DCE-B579665ABCAA}" type="parTrans" cxnId="{C138F1CD-FFAF-409F-A9AA-85C2DF91B11B}">
      <dgm:prSet/>
      <dgm:spPr/>
      <dgm:t>
        <a:bodyPr/>
        <a:lstStyle/>
        <a:p>
          <a:pPr algn="just"/>
          <a:endParaRPr lang="ru-RU" sz="1600"/>
        </a:p>
      </dgm:t>
    </dgm:pt>
    <dgm:pt modelId="{521060A8-3B0F-42C0-805E-D98CE975777D}" type="sibTrans" cxnId="{C138F1CD-FFAF-409F-A9AA-85C2DF91B11B}">
      <dgm:prSet/>
      <dgm:spPr/>
      <dgm:t>
        <a:bodyPr/>
        <a:lstStyle/>
        <a:p>
          <a:pPr algn="just"/>
          <a:endParaRPr lang="ru-RU" sz="1600"/>
        </a:p>
      </dgm:t>
    </dgm:pt>
    <dgm:pt modelId="{D2A712B9-1A7F-4BD7-8E6A-A7D7430F26F3}">
      <dgm:prSet custT="1"/>
      <dgm:spPr/>
      <dgm:t>
        <a:bodyPr/>
        <a:lstStyle/>
        <a:p>
          <a:pPr algn="just"/>
          <a:r>
            <a:rPr lang="ru-RU" sz="2000" dirty="0" smtClean="0">
              <a:solidFill>
                <a:srgbClr val="002060"/>
              </a:solidFill>
            </a:rPr>
            <a:t>Целенаправленное продвижение бренда аграрных вузов и реализуемых ими образовательных программ</a:t>
          </a:r>
          <a:endParaRPr lang="ru-RU" sz="2000" dirty="0">
            <a:solidFill>
              <a:srgbClr val="002060"/>
            </a:solidFill>
          </a:endParaRPr>
        </a:p>
      </dgm:t>
    </dgm:pt>
    <dgm:pt modelId="{1AC319D6-AC79-46EA-99CC-9C7CDF5AD726}" type="sibTrans" cxnId="{030D6873-2A88-4C82-8831-B9515E07E894}">
      <dgm:prSet/>
      <dgm:spPr/>
      <dgm:t>
        <a:bodyPr/>
        <a:lstStyle/>
        <a:p>
          <a:pPr algn="just"/>
          <a:endParaRPr lang="ru-RU" sz="1600"/>
        </a:p>
      </dgm:t>
    </dgm:pt>
    <dgm:pt modelId="{7A251E6D-5DAC-4668-86C0-F7B17E094163}" type="parTrans" cxnId="{030D6873-2A88-4C82-8831-B9515E07E894}">
      <dgm:prSet/>
      <dgm:spPr/>
      <dgm:t>
        <a:bodyPr/>
        <a:lstStyle/>
        <a:p>
          <a:pPr algn="just"/>
          <a:endParaRPr lang="ru-RU" sz="1600"/>
        </a:p>
      </dgm:t>
    </dgm:pt>
    <dgm:pt modelId="{D4F37E67-624F-4754-AE11-E0214C6219B9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2000" dirty="0" smtClean="0"/>
            <a:t>5</a:t>
          </a:r>
          <a:endParaRPr lang="ru-RU" sz="2000" dirty="0"/>
        </a:p>
      </dgm:t>
    </dgm:pt>
    <dgm:pt modelId="{69533BE5-129F-43BF-9ACB-D5E74D1820AE}" type="parTrans" cxnId="{01C82C8C-0E97-435B-8EE5-0971878CFCFC}">
      <dgm:prSet/>
      <dgm:spPr/>
      <dgm:t>
        <a:bodyPr/>
        <a:lstStyle/>
        <a:p>
          <a:pPr algn="just"/>
          <a:endParaRPr lang="ru-RU" sz="1600"/>
        </a:p>
      </dgm:t>
    </dgm:pt>
    <dgm:pt modelId="{F4EA5897-434A-4C3B-BDAC-1A21A301CFBC}" type="sibTrans" cxnId="{01C82C8C-0E97-435B-8EE5-0971878CFCFC}">
      <dgm:prSet/>
      <dgm:spPr/>
      <dgm:t>
        <a:bodyPr/>
        <a:lstStyle/>
        <a:p>
          <a:pPr algn="just"/>
          <a:endParaRPr lang="ru-RU" sz="1600"/>
        </a:p>
      </dgm:t>
    </dgm:pt>
    <dgm:pt modelId="{C8AEAB29-C20C-4968-8E6E-7ADB5433CB7D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rgbClr val="002060"/>
              </a:solidFill>
            </a:rPr>
            <a:t> Трансформация дополнительного профессионального образования с целью «выращивания» лидеров отрасли через центры подготовки управленческих кадров для АПК</a:t>
          </a:r>
          <a:endParaRPr lang="ru-RU" sz="2000" dirty="0">
            <a:solidFill>
              <a:srgbClr val="002060"/>
            </a:solidFill>
          </a:endParaRPr>
        </a:p>
      </dgm:t>
    </dgm:pt>
    <dgm:pt modelId="{61A2A439-0CEB-493E-8F8B-9934B7C0A2C1}" type="parTrans" cxnId="{F43C3FC5-8060-4AD8-9EE9-89E95CD8DD77}">
      <dgm:prSet/>
      <dgm:spPr/>
      <dgm:t>
        <a:bodyPr/>
        <a:lstStyle/>
        <a:p>
          <a:pPr algn="just"/>
          <a:endParaRPr lang="ru-RU" sz="1600"/>
        </a:p>
      </dgm:t>
    </dgm:pt>
    <dgm:pt modelId="{701C60A9-6C49-4EAD-9B09-0109EB094ED8}" type="sibTrans" cxnId="{F43C3FC5-8060-4AD8-9EE9-89E95CD8DD77}">
      <dgm:prSet/>
      <dgm:spPr/>
      <dgm:t>
        <a:bodyPr/>
        <a:lstStyle/>
        <a:p>
          <a:pPr algn="just"/>
          <a:endParaRPr lang="ru-RU" sz="1600"/>
        </a:p>
      </dgm:t>
    </dgm:pt>
    <dgm:pt modelId="{F8DCB209-465C-4C72-A9E6-6902C586D5BA}" type="pres">
      <dgm:prSet presAssocID="{EA2042AB-E577-4636-A84D-7438D54E3C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C9CB26-C8DE-4821-A360-EBD3CB4182BF}" type="pres">
      <dgm:prSet presAssocID="{543C5A4F-CAE9-4D6E-9B0D-ABEE712FAAEC}" presName="composite" presStyleCnt="0"/>
      <dgm:spPr/>
    </dgm:pt>
    <dgm:pt modelId="{B72FEF0A-DB9C-415F-8AA1-D6BD45A4A12F}" type="pres">
      <dgm:prSet presAssocID="{543C5A4F-CAE9-4D6E-9B0D-ABEE712FAAE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64854-FC8F-4D5F-B44C-8A8E5941E8E2}" type="pres">
      <dgm:prSet presAssocID="{543C5A4F-CAE9-4D6E-9B0D-ABEE712FAAEC}" presName="descendantText" presStyleLbl="alignAcc1" presStyleIdx="0" presStyleCnt="5" custScaleY="139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F06F4-AA16-4DE3-92A9-06BACD157AA5}" type="pres">
      <dgm:prSet presAssocID="{323BA463-A559-4DD0-A52E-7AB468FCB72A}" presName="sp" presStyleCnt="0"/>
      <dgm:spPr/>
    </dgm:pt>
    <dgm:pt modelId="{4259E9EB-13E6-48C1-B232-89E5CACCB67C}" type="pres">
      <dgm:prSet presAssocID="{7868668D-6315-4222-9A53-5C6552689E15}" presName="composite" presStyleCnt="0"/>
      <dgm:spPr/>
    </dgm:pt>
    <dgm:pt modelId="{9F420294-3393-4311-BC95-CDE858B31D83}" type="pres">
      <dgm:prSet presAssocID="{7868668D-6315-4222-9A53-5C6552689E1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22ABF-7C20-4190-84DD-C3A472172D48}" type="pres">
      <dgm:prSet presAssocID="{7868668D-6315-4222-9A53-5C6552689E15}" presName="descendantText" presStyleLbl="alignAcc1" presStyleIdx="1" presStyleCnt="5" custScaleY="134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BFA01-140D-44DB-B762-4AE300A9B99C}" type="pres">
      <dgm:prSet presAssocID="{43954462-B049-44AE-ADA5-83ADC35FA75D}" presName="sp" presStyleCnt="0"/>
      <dgm:spPr/>
    </dgm:pt>
    <dgm:pt modelId="{829F0831-8E55-4CFC-B984-B0D97D0623F2}" type="pres">
      <dgm:prSet presAssocID="{FC3E1269-6E5C-4A54-92F4-BDAEBCE8F97A}" presName="composite" presStyleCnt="0"/>
      <dgm:spPr/>
    </dgm:pt>
    <dgm:pt modelId="{B1D52D50-E458-4379-971E-A608EF6EB7E0}" type="pres">
      <dgm:prSet presAssocID="{FC3E1269-6E5C-4A54-92F4-BDAEBCE8F97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75DEB-32AD-41CD-AA33-F26573E796DF}" type="pres">
      <dgm:prSet presAssocID="{FC3E1269-6E5C-4A54-92F4-BDAEBCE8F97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42013-8AA2-4306-A6F9-6F61EE0BA61C}" type="pres">
      <dgm:prSet presAssocID="{A05901E2-0D01-438B-9A3D-255A25388E79}" presName="sp" presStyleCnt="0"/>
      <dgm:spPr/>
    </dgm:pt>
    <dgm:pt modelId="{DF26ADF4-DCF5-4751-8F6C-E865B1FAD6FB}" type="pres">
      <dgm:prSet presAssocID="{E4B2F364-4B6B-4867-8AD3-4DB7F04C035F}" presName="composite" presStyleCnt="0"/>
      <dgm:spPr/>
    </dgm:pt>
    <dgm:pt modelId="{3210E85D-ECEF-4B54-A5E6-76936C40559B}" type="pres">
      <dgm:prSet presAssocID="{E4B2F364-4B6B-4867-8AD3-4DB7F04C035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ECA02-4F23-480F-9F95-5D96ABEC5D3E}" type="pres">
      <dgm:prSet presAssocID="{E4B2F364-4B6B-4867-8AD3-4DB7F04C035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C8382-EFC4-4870-94E6-D9B81AD447F7}" type="pres">
      <dgm:prSet presAssocID="{521060A8-3B0F-42C0-805E-D98CE975777D}" presName="sp" presStyleCnt="0"/>
      <dgm:spPr/>
    </dgm:pt>
    <dgm:pt modelId="{DADA3D2F-B906-44E9-BA9F-FF55E3B10FDA}" type="pres">
      <dgm:prSet presAssocID="{D4F37E67-624F-4754-AE11-E0214C6219B9}" presName="composite" presStyleCnt="0"/>
      <dgm:spPr/>
    </dgm:pt>
    <dgm:pt modelId="{246A2730-7183-464D-B2DA-E126A0EEC322}" type="pres">
      <dgm:prSet presAssocID="{D4F37E67-624F-4754-AE11-E0214C6219B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A2FD2-08B0-4308-AE7E-C37D46755F8F}" type="pres">
      <dgm:prSet presAssocID="{D4F37E67-624F-4754-AE11-E0214C6219B9}" presName="descendantText" presStyleLbl="alignAcc1" presStyleIdx="4" presStyleCnt="5" custScaleY="158729" custLinFactNeighborX="386" custLinFactNeighborY="-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0D6873-2A88-4C82-8831-B9515E07E894}" srcId="{E4B2F364-4B6B-4867-8AD3-4DB7F04C035F}" destId="{D2A712B9-1A7F-4BD7-8E6A-A7D7430F26F3}" srcOrd="0" destOrd="0" parTransId="{7A251E6D-5DAC-4668-86C0-F7B17E094163}" sibTransId="{1AC319D6-AC79-46EA-99CC-9C7CDF5AD726}"/>
    <dgm:cxn modelId="{69825D8A-652C-472E-9667-42AEE8C98741}" type="presOf" srcId="{543C5A4F-CAE9-4D6E-9B0D-ABEE712FAAEC}" destId="{B72FEF0A-DB9C-415F-8AA1-D6BD45A4A12F}" srcOrd="0" destOrd="0" presId="urn:microsoft.com/office/officeart/2005/8/layout/chevron2"/>
    <dgm:cxn modelId="{D7B5918B-9CCE-4B81-A00E-EAE258CD8EAB}" type="presOf" srcId="{EA2042AB-E577-4636-A84D-7438D54E3CFF}" destId="{F8DCB209-465C-4C72-A9E6-6902C586D5BA}" srcOrd="0" destOrd="0" presId="urn:microsoft.com/office/officeart/2005/8/layout/chevron2"/>
    <dgm:cxn modelId="{A0E5D509-D80F-4F5F-82FC-9A29E1855C08}" type="presOf" srcId="{C13EBE52-62EC-4CA7-95C3-84DCC895BF45}" destId="{BDF75DEB-32AD-41CD-AA33-F26573E796DF}" srcOrd="0" destOrd="0" presId="urn:microsoft.com/office/officeart/2005/8/layout/chevron2"/>
    <dgm:cxn modelId="{DF3146E8-C3C1-4175-BE9E-B46E47FFFCA6}" type="presOf" srcId="{D38BAB9C-7D76-478A-937F-BE38C9D7674B}" destId="{0CA64854-FC8F-4D5F-B44C-8A8E5941E8E2}" srcOrd="0" destOrd="0" presId="urn:microsoft.com/office/officeart/2005/8/layout/chevron2"/>
    <dgm:cxn modelId="{223BE186-6EB1-4935-891B-CF1F2946511D}" type="presOf" srcId="{7868668D-6315-4222-9A53-5C6552689E15}" destId="{9F420294-3393-4311-BC95-CDE858B31D83}" srcOrd="0" destOrd="0" presId="urn:microsoft.com/office/officeart/2005/8/layout/chevron2"/>
    <dgm:cxn modelId="{01C82C8C-0E97-435B-8EE5-0971878CFCFC}" srcId="{EA2042AB-E577-4636-A84D-7438D54E3CFF}" destId="{D4F37E67-624F-4754-AE11-E0214C6219B9}" srcOrd="4" destOrd="0" parTransId="{69533BE5-129F-43BF-9ACB-D5E74D1820AE}" sibTransId="{F4EA5897-434A-4C3B-BDAC-1A21A301CFBC}"/>
    <dgm:cxn modelId="{07B6CF5B-8661-40C5-BCC6-27B7F77197DF}" type="presOf" srcId="{FC3E1269-6E5C-4A54-92F4-BDAEBCE8F97A}" destId="{B1D52D50-E458-4379-971E-A608EF6EB7E0}" srcOrd="0" destOrd="0" presId="urn:microsoft.com/office/officeart/2005/8/layout/chevron2"/>
    <dgm:cxn modelId="{92563B0C-CC48-4DE0-AEE5-A09595F13724}" srcId="{7868668D-6315-4222-9A53-5C6552689E15}" destId="{35D8B4F0-98FF-4AA8-8EC3-319CD3C941E9}" srcOrd="0" destOrd="0" parTransId="{FAD27C1A-90EE-467B-975D-906AFAD1A2B3}" sibTransId="{C79A22CC-D8D5-48DD-8BFA-8541B3942EEE}"/>
    <dgm:cxn modelId="{3F26CBE7-6FFC-4F4E-9A06-93544F0AD493}" srcId="{EA2042AB-E577-4636-A84D-7438D54E3CFF}" destId="{7868668D-6315-4222-9A53-5C6552689E15}" srcOrd="1" destOrd="0" parTransId="{90F0229B-E1A5-4D1F-9849-B16120CC482F}" sibTransId="{43954462-B049-44AE-ADA5-83ADC35FA75D}"/>
    <dgm:cxn modelId="{F0DF8D66-E76D-48AE-87BB-1141D16AAC4D}" type="presOf" srcId="{C8AEAB29-C20C-4968-8E6E-7ADB5433CB7D}" destId="{2E2A2FD2-08B0-4308-AE7E-C37D46755F8F}" srcOrd="0" destOrd="0" presId="urn:microsoft.com/office/officeart/2005/8/layout/chevron2"/>
    <dgm:cxn modelId="{1C0820B5-93C9-4253-AD97-14084554133E}" type="presOf" srcId="{D4F37E67-624F-4754-AE11-E0214C6219B9}" destId="{246A2730-7183-464D-B2DA-E126A0EEC322}" srcOrd="0" destOrd="0" presId="urn:microsoft.com/office/officeart/2005/8/layout/chevron2"/>
    <dgm:cxn modelId="{819DB2CD-94ED-4FB2-8490-AFD2B17A7BE3}" srcId="{EA2042AB-E577-4636-A84D-7438D54E3CFF}" destId="{FC3E1269-6E5C-4A54-92F4-BDAEBCE8F97A}" srcOrd="2" destOrd="0" parTransId="{0230E0A2-1E3B-4292-8AD5-C0BFCFFB9BAA}" sibTransId="{A05901E2-0D01-438B-9A3D-255A25388E79}"/>
    <dgm:cxn modelId="{C138F1CD-FFAF-409F-A9AA-85C2DF91B11B}" srcId="{EA2042AB-E577-4636-A84D-7438D54E3CFF}" destId="{E4B2F364-4B6B-4867-8AD3-4DB7F04C035F}" srcOrd="3" destOrd="0" parTransId="{76FB2A37-8488-43D3-8DCE-B579665ABCAA}" sibTransId="{521060A8-3B0F-42C0-805E-D98CE975777D}"/>
    <dgm:cxn modelId="{F43C3FC5-8060-4AD8-9EE9-89E95CD8DD77}" srcId="{D4F37E67-624F-4754-AE11-E0214C6219B9}" destId="{C8AEAB29-C20C-4968-8E6E-7ADB5433CB7D}" srcOrd="0" destOrd="0" parTransId="{61A2A439-0CEB-493E-8F8B-9934B7C0A2C1}" sibTransId="{701C60A9-6C49-4EAD-9B09-0109EB094ED8}"/>
    <dgm:cxn modelId="{F4E0EAA9-CFA7-411E-B6DD-0229F78A7B01}" type="presOf" srcId="{D2A712B9-1A7F-4BD7-8E6A-A7D7430F26F3}" destId="{69AECA02-4F23-480F-9F95-5D96ABEC5D3E}" srcOrd="0" destOrd="0" presId="urn:microsoft.com/office/officeart/2005/8/layout/chevron2"/>
    <dgm:cxn modelId="{E23CEC46-1BB5-4355-9349-695639B22BE8}" srcId="{EA2042AB-E577-4636-A84D-7438D54E3CFF}" destId="{543C5A4F-CAE9-4D6E-9B0D-ABEE712FAAEC}" srcOrd="0" destOrd="0" parTransId="{C85DABEA-A4AE-4603-A558-35F606F3003B}" sibTransId="{323BA463-A559-4DD0-A52E-7AB468FCB72A}"/>
    <dgm:cxn modelId="{6BDC6C07-D18B-4534-81AA-75B80EF7459B}" type="presOf" srcId="{E4B2F364-4B6B-4867-8AD3-4DB7F04C035F}" destId="{3210E85D-ECEF-4B54-A5E6-76936C40559B}" srcOrd="0" destOrd="0" presId="urn:microsoft.com/office/officeart/2005/8/layout/chevron2"/>
    <dgm:cxn modelId="{BBCDC59D-822B-4413-9989-AEAA9060F5A7}" srcId="{543C5A4F-CAE9-4D6E-9B0D-ABEE712FAAEC}" destId="{D38BAB9C-7D76-478A-937F-BE38C9D7674B}" srcOrd="0" destOrd="0" parTransId="{1154BDE1-3057-4E11-94A6-1A163E6529DD}" sibTransId="{47B70053-7165-4114-A088-2FE5AF574DC0}"/>
    <dgm:cxn modelId="{81C9F940-0888-4FE4-9633-81CC7FC1E8B6}" type="presOf" srcId="{35D8B4F0-98FF-4AA8-8EC3-319CD3C941E9}" destId="{5B522ABF-7C20-4190-84DD-C3A472172D48}" srcOrd="0" destOrd="0" presId="urn:microsoft.com/office/officeart/2005/8/layout/chevron2"/>
    <dgm:cxn modelId="{050784C0-DD04-48AC-B575-02898BF52E52}" srcId="{FC3E1269-6E5C-4A54-92F4-BDAEBCE8F97A}" destId="{C13EBE52-62EC-4CA7-95C3-84DCC895BF45}" srcOrd="0" destOrd="0" parTransId="{8B0BA771-EA1D-4496-9988-B5B10339B485}" sibTransId="{1127857C-870D-4198-ACB6-A4557FD1DDC8}"/>
    <dgm:cxn modelId="{C4E1D7DC-A312-470A-A403-E936924FAF8C}" type="presParOf" srcId="{F8DCB209-465C-4C72-A9E6-6902C586D5BA}" destId="{2DC9CB26-C8DE-4821-A360-EBD3CB4182BF}" srcOrd="0" destOrd="0" presId="urn:microsoft.com/office/officeart/2005/8/layout/chevron2"/>
    <dgm:cxn modelId="{BCBF2710-CA36-4DC4-BDFA-38FABF0F5201}" type="presParOf" srcId="{2DC9CB26-C8DE-4821-A360-EBD3CB4182BF}" destId="{B72FEF0A-DB9C-415F-8AA1-D6BD45A4A12F}" srcOrd="0" destOrd="0" presId="urn:microsoft.com/office/officeart/2005/8/layout/chevron2"/>
    <dgm:cxn modelId="{FEED3BE6-2049-42DD-8A42-D0CA4DB28435}" type="presParOf" srcId="{2DC9CB26-C8DE-4821-A360-EBD3CB4182BF}" destId="{0CA64854-FC8F-4D5F-B44C-8A8E5941E8E2}" srcOrd="1" destOrd="0" presId="urn:microsoft.com/office/officeart/2005/8/layout/chevron2"/>
    <dgm:cxn modelId="{0D985BB7-9A83-405D-9F55-E87ABC0C43A2}" type="presParOf" srcId="{F8DCB209-465C-4C72-A9E6-6902C586D5BA}" destId="{669F06F4-AA16-4DE3-92A9-06BACD157AA5}" srcOrd="1" destOrd="0" presId="urn:microsoft.com/office/officeart/2005/8/layout/chevron2"/>
    <dgm:cxn modelId="{38B832B7-E35D-4217-A017-F4C64EC6A76C}" type="presParOf" srcId="{F8DCB209-465C-4C72-A9E6-6902C586D5BA}" destId="{4259E9EB-13E6-48C1-B232-89E5CACCB67C}" srcOrd="2" destOrd="0" presId="urn:microsoft.com/office/officeart/2005/8/layout/chevron2"/>
    <dgm:cxn modelId="{DB7FA0FB-63C0-41D3-B870-B1D31EB6E1A8}" type="presParOf" srcId="{4259E9EB-13E6-48C1-B232-89E5CACCB67C}" destId="{9F420294-3393-4311-BC95-CDE858B31D83}" srcOrd="0" destOrd="0" presId="urn:microsoft.com/office/officeart/2005/8/layout/chevron2"/>
    <dgm:cxn modelId="{FF4B779E-FF3D-4A27-B9C2-1CE07D066904}" type="presParOf" srcId="{4259E9EB-13E6-48C1-B232-89E5CACCB67C}" destId="{5B522ABF-7C20-4190-84DD-C3A472172D48}" srcOrd="1" destOrd="0" presId="urn:microsoft.com/office/officeart/2005/8/layout/chevron2"/>
    <dgm:cxn modelId="{4794B321-CC60-4EDD-9DEF-876A9826BC5C}" type="presParOf" srcId="{F8DCB209-465C-4C72-A9E6-6902C586D5BA}" destId="{2A3BFA01-140D-44DB-B762-4AE300A9B99C}" srcOrd="3" destOrd="0" presId="urn:microsoft.com/office/officeart/2005/8/layout/chevron2"/>
    <dgm:cxn modelId="{9D80FEE7-6F83-4B4D-9C6E-13ED9F8B3CC9}" type="presParOf" srcId="{F8DCB209-465C-4C72-A9E6-6902C586D5BA}" destId="{829F0831-8E55-4CFC-B984-B0D97D0623F2}" srcOrd="4" destOrd="0" presId="urn:microsoft.com/office/officeart/2005/8/layout/chevron2"/>
    <dgm:cxn modelId="{8564AB43-63CD-4E25-96D5-11FE5CD75A45}" type="presParOf" srcId="{829F0831-8E55-4CFC-B984-B0D97D0623F2}" destId="{B1D52D50-E458-4379-971E-A608EF6EB7E0}" srcOrd="0" destOrd="0" presId="urn:microsoft.com/office/officeart/2005/8/layout/chevron2"/>
    <dgm:cxn modelId="{886E28B9-013A-467F-AD2E-17E0A86166B6}" type="presParOf" srcId="{829F0831-8E55-4CFC-B984-B0D97D0623F2}" destId="{BDF75DEB-32AD-41CD-AA33-F26573E796DF}" srcOrd="1" destOrd="0" presId="urn:microsoft.com/office/officeart/2005/8/layout/chevron2"/>
    <dgm:cxn modelId="{DB6C7FA4-6E4A-45D3-BDEC-55A877704D0D}" type="presParOf" srcId="{F8DCB209-465C-4C72-A9E6-6902C586D5BA}" destId="{1BF42013-8AA2-4306-A6F9-6F61EE0BA61C}" srcOrd="5" destOrd="0" presId="urn:microsoft.com/office/officeart/2005/8/layout/chevron2"/>
    <dgm:cxn modelId="{4C002EDC-F37F-430A-9D62-D78741577224}" type="presParOf" srcId="{F8DCB209-465C-4C72-A9E6-6902C586D5BA}" destId="{DF26ADF4-DCF5-4751-8F6C-E865B1FAD6FB}" srcOrd="6" destOrd="0" presId="urn:microsoft.com/office/officeart/2005/8/layout/chevron2"/>
    <dgm:cxn modelId="{FCFF43A9-5557-4066-8EEB-F021CEFCBB09}" type="presParOf" srcId="{DF26ADF4-DCF5-4751-8F6C-E865B1FAD6FB}" destId="{3210E85D-ECEF-4B54-A5E6-76936C40559B}" srcOrd="0" destOrd="0" presId="urn:microsoft.com/office/officeart/2005/8/layout/chevron2"/>
    <dgm:cxn modelId="{8DB7F174-5703-4375-8FDF-C170350BE7D1}" type="presParOf" srcId="{DF26ADF4-DCF5-4751-8F6C-E865B1FAD6FB}" destId="{69AECA02-4F23-480F-9F95-5D96ABEC5D3E}" srcOrd="1" destOrd="0" presId="urn:microsoft.com/office/officeart/2005/8/layout/chevron2"/>
    <dgm:cxn modelId="{1F6CC99B-3229-4094-B076-848C054AB6D6}" type="presParOf" srcId="{F8DCB209-465C-4C72-A9E6-6902C586D5BA}" destId="{F11C8382-EFC4-4870-94E6-D9B81AD447F7}" srcOrd="7" destOrd="0" presId="urn:microsoft.com/office/officeart/2005/8/layout/chevron2"/>
    <dgm:cxn modelId="{C04E0BBC-22FE-41E0-81BA-900B74046164}" type="presParOf" srcId="{F8DCB209-465C-4C72-A9E6-6902C586D5BA}" destId="{DADA3D2F-B906-44E9-BA9F-FF55E3B10FDA}" srcOrd="8" destOrd="0" presId="urn:microsoft.com/office/officeart/2005/8/layout/chevron2"/>
    <dgm:cxn modelId="{F6D622D4-47EE-4201-9493-CFDE3DAFE9E1}" type="presParOf" srcId="{DADA3D2F-B906-44E9-BA9F-FF55E3B10FDA}" destId="{246A2730-7183-464D-B2DA-E126A0EEC322}" srcOrd="0" destOrd="0" presId="urn:microsoft.com/office/officeart/2005/8/layout/chevron2"/>
    <dgm:cxn modelId="{0FD51D54-72D2-4D40-A8DE-1DB3337250FB}" type="presParOf" srcId="{DADA3D2F-B906-44E9-BA9F-FF55E3B10FDA}" destId="{2E2A2FD2-08B0-4308-AE7E-C37D46755F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042AB-E577-4636-A84D-7438D54E3CF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3C5A4F-CAE9-4D6E-9B0D-ABEE712FAAEC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1800" dirty="0" smtClean="0"/>
            <a:t>1</a:t>
          </a:r>
          <a:endParaRPr lang="ru-RU" sz="1800" dirty="0"/>
        </a:p>
      </dgm:t>
    </dgm:pt>
    <dgm:pt modelId="{C85DABEA-A4AE-4603-A558-35F606F3003B}" type="parTrans" cxnId="{E23CEC46-1BB5-4355-9349-695639B22BE8}">
      <dgm:prSet/>
      <dgm:spPr/>
      <dgm:t>
        <a:bodyPr/>
        <a:lstStyle/>
        <a:p>
          <a:pPr algn="just"/>
          <a:endParaRPr lang="ru-RU" sz="1600"/>
        </a:p>
      </dgm:t>
    </dgm:pt>
    <dgm:pt modelId="{323BA463-A559-4DD0-A52E-7AB468FCB72A}" type="sibTrans" cxnId="{E23CEC46-1BB5-4355-9349-695639B22BE8}">
      <dgm:prSet/>
      <dgm:spPr/>
      <dgm:t>
        <a:bodyPr/>
        <a:lstStyle/>
        <a:p>
          <a:pPr algn="just"/>
          <a:endParaRPr lang="ru-RU" sz="1600"/>
        </a:p>
      </dgm:t>
    </dgm:pt>
    <dgm:pt modelId="{D38BAB9C-7D76-478A-937F-BE38C9D7674B}">
      <dgm:prSet phldrT="[Текст]" custT="1"/>
      <dgm:spPr/>
      <dgm:t>
        <a:bodyPr/>
        <a:lstStyle/>
        <a:p>
          <a:pPr algn="just"/>
          <a:r>
            <a:rPr lang="ru-RU" sz="1800" dirty="0" smtClean="0">
              <a:solidFill>
                <a:srgbClr val="002060"/>
              </a:solidFill>
            </a:rPr>
            <a:t>Внедрение новых форматов научно-образовательной интеграции</a:t>
          </a:r>
          <a:endParaRPr lang="ru-RU" sz="1800" dirty="0">
            <a:solidFill>
              <a:srgbClr val="002060"/>
            </a:solidFill>
          </a:endParaRPr>
        </a:p>
      </dgm:t>
    </dgm:pt>
    <dgm:pt modelId="{1154BDE1-3057-4E11-94A6-1A163E6529DD}" type="parTrans" cxnId="{BBCDC59D-822B-4413-9989-AEAA9060F5A7}">
      <dgm:prSet/>
      <dgm:spPr/>
      <dgm:t>
        <a:bodyPr/>
        <a:lstStyle/>
        <a:p>
          <a:pPr algn="just"/>
          <a:endParaRPr lang="ru-RU" sz="1600"/>
        </a:p>
      </dgm:t>
    </dgm:pt>
    <dgm:pt modelId="{47B70053-7165-4114-A088-2FE5AF574DC0}" type="sibTrans" cxnId="{BBCDC59D-822B-4413-9989-AEAA9060F5A7}">
      <dgm:prSet/>
      <dgm:spPr/>
      <dgm:t>
        <a:bodyPr/>
        <a:lstStyle/>
        <a:p>
          <a:pPr algn="just"/>
          <a:endParaRPr lang="ru-RU" sz="1600"/>
        </a:p>
      </dgm:t>
    </dgm:pt>
    <dgm:pt modelId="{7868668D-6315-4222-9A53-5C6552689E15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1800" dirty="0" smtClean="0"/>
            <a:t>2</a:t>
          </a:r>
          <a:endParaRPr lang="ru-RU" sz="1800" dirty="0"/>
        </a:p>
      </dgm:t>
    </dgm:pt>
    <dgm:pt modelId="{90F0229B-E1A5-4D1F-9849-B16120CC482F}" type="parTrans" cxnId="{3F26CBE7-6FFC-4F4E-9A06-93544F0AD493}">
      <dgm:prSet/>
      <dgm:spPr/>
      <dgm:t>
        <a:bodyPr/>
        <a:lstStyle/>
        <a:p>
          <a:pPr algn="just"/>
          <a:endParaRPr lang="ru-RU" sz="1600"/>
        </a:p>
      </dgm:t>
    </dgm:pt>
    <dgm:pt modelId="{43954462-B049-44AE-ADA5-83ADC35FA75D}" type="sibTrans" cxnId="{3F26CBE7-6FFC-4F4E-9A06-93544F0AD493}">
      <dgm:prSet/>
      <dgm:spPr/>
      <dgm:t>
        <a:bodyPr/>
        <a:lstStyle/>
        <a:p>
          <a:pPr algn="just"/>
          <a:endParaRPr lang="ru-RU" sz="1600"/>
        </a:p>
      </dgm:t>
    </dgm:pt>
    <dgm:pt modelId="{35D8B4F0-98FF-4AA8-8EC3-319CD3C941E9}">
      <dgm:prSet phldrT="[Текст]" custT="1"/>
      <dgm:spPr/>
      <dgm:t>
        <a:bodyPr/>
        <a:lstStyle/>
        <a:p>
          <a:pPr algn="just"/>
          <a:r>
            <a:rPr lang="ru-RU" sz="1800" dirty="0" smtClean="0">
              <a:solidFill>
                <a:srgbClr val="002060"/>
              </a:solidFill>
            </a:rPr>
            <a:t>Создание объединений исследовательских коллективов вузов, академических институтов и предприятий для проведения междисциплинарных прикладных исследований</a:t>
          </a:r>
          <a:endParaRPr lang="ru-RU" sz="1800" dirty="0">
            <a:solidFill>
              <a:srgbClr val="002060"/>
            </a:solidFill>
          </a:endParaRPr>
        </a:p>
      </dgm:t>
    </dgm:pt>
    <dgm:pt modelId="{FAD27C1A-90EE-467B-975D-906AFAD1A2B3}" type="parTrans" cxnId="{92563B0C-CC48-4DE0-AEE5-A09595F13724}">
      <dgm:prSet/>
      <dgm:spPr/>
      <dgm:t>
        <a:bodyPr/>
        <a:lstStyle/>
        <a:p>
          <a:pPr algn="just"/>
          <a:endParaRPr lang="ru-RU" sz="1600"/>
        </a:p>
      </dgm:t>
    </dgm:pt>
    <dgm:pt modelId="{C79A22CC-D8D5-48DD-8BFA-8541B3942EEE}" type="sibTrans" cxnId="{92563B0C-CC48-4DE0-AEE5-A09595F13724}">
      <dgm:prSet/>
      <dgm:spPr/>
      <dgm:t>
        <a:bodyPr/>
        <a:lstStyle/>
        <a:p>
          <a:pPr algn="just"/>
          <a:endParaRPr lang="ru-RU" sz="1600"/>
        </a:p>
      </dgm:t>
    </dgm:pt>
    <dgm:pt modelId="{FC3E1269-6E5C-4A54-92F4-BDAEBCE8F97A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1800" dirty="0" smtClean="0"/>
            <a:t>3</a:t>
          </a:r>
          <a:endParaRPr lang="ru-RU" sz="1800" dirty="0"/>
        </a:p>
      </dgm:t>
    </dgm:pt>
    <dgm:pt modelId="{0230E0A2-1E3B-4292-8AD5-C0BFCFFB9BAA}" type="parTrans" cxnId="{819DB2CD-94ED-4FB2-8490-AFD2B17A7BE3}">
      <dgm:prSet/>
      <dgm:spPr/>
      <dgm:t>
        <a:bodyPr/>
        <a:lstStyle/>
        <a:p>
          <a:pPr algn="just"/>
          <a:endParaRPr lang="ru-RU" sz="1600"/>
        </a:p>
      </dgm:t>
    </dgm:pt>
    <dgm:pt modelId="{A05901E2-0D01-438B-9A3D-255A25388E79}" type="sibTrans" cxnId="{819DB2CD-94ED-4FB2-8490-AFD2B17A7BE3}">
      <dgm:prSet/>
      <dgm:spPr/>
      <dgm:t>
        <a:bodyPr/>
        <a:lstStyle/>
        <a:p>
          <a:pPr algn="just"/>
          <a:endParaRPr lang="ru-RU" sz="1600"/>
        </a:p>
      </dgm:t>
    </dgm:pt>
    <dgm:pt modelId="{C13EBE52-62EC-4CA7-95C3-84DCC895BF45}">
      <dgm:prSet phldrT="[Текст]" custT="1"/>
      <dgm:spPr/>
      <dgm:t>
        <a:bodyPr/>
        <a:lstStyle/>
        <a:p>
          <a:pPr algn="just"/>
          <a:r>
            <a:rPr lang="ru-RU" sz="1800" dirty="0" smtClean="0">
              <a:solidFill>
                <a:srgbClr val="002060"/>
              </a:solidFill>
            </a:rPr>
            <a:t>Создание базовых кафедр аграрных вузов в НИИ РАН аграрного профиля, на предприятиях-партнерах</a:t>
          </a:r>
          <a:endParaRPr lang="ru-RU" sz="1800" dirty="0">
            <a:solidFill>
              <a:srgbClr val="002060"/>
            </a:solidFill>
          </a:endParaRPr>
        </a:p>
      </dgm:t>
    </dgm:pt>
    <dgm:pt modelId="{8B0BA771-EA1D-4496-9988-B5B10339B485}" type="parTrans" cxnId="{050784C0-DD04-48AC-B575-02898BF52E52}">
      <dgm:prSet/>
      <dgm:spPr/>
      <dgm:t>
        <a:bodyPr/>
        <a:lstStyle/>
        <a:p>
          <a:pPr algn="just"/>
          <a:endParaRPr lang="ru-RU" sz="1600"/>
        </a:p>
      </dgm:t>
    </dgm:pt>
    <dgm:pt modelId="{1127857C-870D-4198-ACB6-A4557FD1DDC8}" type="sibTrans" cxnId="{050784C0-DD04-48AC-B575-02898BF52E52}">
      <dgm:prSet/>
      <dgm:spPr/>
      <dgm:t>
        <a:bodyPr/>
        <a:lstStyle/>
        <a:p>
          <a:pPr algn="just"/>
          <a:endParaRPr lang="ru-RU" sz="1600"/>
        </a:p>
      </dgm:t>
    </dgm:pt>
    <dgm:pt modelId="{E4B2F364-4B6B-4867-8AD3-4DB7F04C035F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1800" dirty="0" smtClean="0"/>
            <a:t>4</a:t>
          </a:r>
          <a:endParaRPr lang="ru-RU" sz="1800" dirty="0"/>
        </a:p>
      </dgm:t>
    </dgm:pt>
    <dgm:pt modelId="{76FB2A37-8488-43D3-8DCE-B579665ABCAA}" type="parTrans" cxnId="{C138F1CD-FFAF-409F-A9AA-85C2DF91B11B}">
      <dgm:prSet/>
      <dgm:spPr/>
      <dgm:t>
        <a:bodyPr/>
        <a:lstStyle/>
        <a:p>
          <a:pPr algn="just"/>
          <a:endParaRPr lang="ru-RU" sz="1600"/>
        </a:p>
      </dgm:t>
    </dgm:pt>
    <dgm:pt modelId="{521060A8-3B0F-42C0-805E-D98CE975777D}" type="sibTrans" cxnId="{C138F1CD-FFAF-409F-A9AA-85C2DF91B11B}">
      <dgm:prSet/>
      <dgm:spPr/>
      <dgm:t>
        <a:bodyPr/>
        <a:lstStyle/>
        <a:p>
          <a:pPr algn="just"/>
          <a:endParaRPr lang="ru-RU" sz="1600"/>
        </a:p>
      </dgm:t>
    </dgm:pt>
    <dgm:pt modelId="{D2A712B9-1A7F-4BD7-8E6A-A7D7430F26F3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2060"/>
              </a:solidFill>
            </a:rPr>
            <a:t>Развитие  учебно-опытных  хозяйств  аграрных  вузов </a:t>
          </a:r>
          <a:endParaRPr lang="ru-RU" sz="1800" dirty="0">
            <a:solidFill>
              <a:srgbClr val="002060"/>
            </a:solidFill>
          </a:endParaRPr>
        </a:p>
      </dgm:t>
    </dgm:pt>
    <dgm:pt modelId="{1AC319D6-AC79-46EA-99CC-9C7CDF5AD726}" type="sibTrans" cxnId="{030D6873-2A88-4C82-8831-B9515E07E894}">
      <dgm:prSet/>
      <dgm:spPr/>
      <dgm:t>
        <a:bodyPr/>
        <a:lstStyle/>
        <a:p>
          <a:pPr algn="just"/>
          <a:endParaRPr lang="ru-RU" sz="1600"/>
        </a:p>
      </dgm:t>
    </dgm:pt>
    <dgm:pt modelId="{7A251E6D-5DAC-4668-86C0-F7B17E094163}" type="parTrans" cxnId="{030D6873-2A88-4C82-8831-B9515E07E894}">
      <dgm:prSet/>
      <dgm:spPr/>
      <dgm:t>
        <a:bodyPr/>
        <a:lstStyle/>
        <a:p>
          <a:pPr algn="just"/>
          <a:endParaRPr lang="ru-RU" sz="1600"/>
        </a:p>
      </dgm:t>
    </dgm:pt>
    <dgm:pt modelId="{987A09DB-62F4-426D-B2F2-E3A02C8B4115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1800" dirty="0" smtClean="0"/>
            <a:t>6</a:t>
          </a:r>
          <a:endParaRPr lang="ru-RU" sz="1800" dirty="0"/>
        </a:p>
      </dgm:t>
    </dgm:pt>
    <dgm:pt modelId="{7B821F4B-AD96-4A54-B14D-F5AE44B62E94}" type="parTrans" cxnId="{F8B47F77-6386-4C7A-A45F-91C1EA7E3E8E}">
      <dgm:prSet/>
      <dgm:spPr/>
      <dgm:t>
        <a:bodyPr/>
        <a:lstStyle/>
        <a:p>
          <a:pPr algn="just"/>
          <a:endParaRPr lang="ru-RU" sz="1600"/>
        </a:p>
      </dgm:t>
    </dgm:pt>
    <dgm:pt modelId="{4D9BD490-C0A7-4AFF-8F27-77515584E02C}" type="sibTrans" cxnId="{F8B47F77-6386-4C7A-A45F-91C1EA7E3E8E}">
      <dgm:prSet/>
      <dgm:spPr/>
      <dgm:t>
        <a:bodyPr/>
        <a:lstStyle/>
        <a:p>
          <a:pPr algn="just"/>
          <a:endParaRPr lang="ru-RU" sz="1600"/>
        </a:p>
      </dgm:t>
    </dgm:pt>
    <dgm:pt modelId="{D4F37E67-624F-4754-AE11-E0214C6219B9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1800" dirty="0" smtClean="0"/>
            <a:t>5</a:t>
          </a:r>
          <a:endParaRPr lang="ru-RU" sz="1800" dirty="0"/>
        </a:p>
      </dgm:t>
    </dgm:pt>
    <dgm:pt modelId="{69533BE5-129F-43BF-9ACB-D5E74D1820AE}" type="parTrans" cxnId="{01C82C8C-0E97-435B-8EE5-0971878CFCFC}">
      <dgm:prSet/>
      <dgm:spPr/>
      <dgm:t>
        <a:bodyPr/>
        <a:lstStyle/>
        <a:p>
          <a:pPr algn="just"/>
          <a:endParaRPr lang="ru-RU" sz="1600"/>
        </a:p>
      </dgm:t>
    </dgm:pt>
    <dgm:pt modelId="{F4EA5897-434A-4C3B-BDAC-1A21A301CFBC}" type="sibTrans" cxnId="{01C82C8C-0E97-435B-8EE5-0971878CFCFC}">
      <dgm:prSet/>
      <dgm:spPr/>
      <dgm:t>
        <a:bodyPr/>
        <a:lstStyle/>
        <a:p>
          <a:pPr algn="just"/>
          <a:endParaRPr lang="ru-RU" sz="1600"/>
        </a:p>
      </dgm:t>
    </dgm:pt>
    <dgm:pt modelId="{C8AEAB29-C20C-4968-8E6E-7ADB5433CB7D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2060"/>
              </a:solidFill>
            </a:rPr>
            <a:t>Создание сетевых центров компетенций и центров коллективного пользования и уникальных научных установок на базе аграрных вузов</a:t>
          </a:r>
          <a:endParaRPr lang="ru-RU" sz="1800" dirty="0">
            <a:solidFill>
              <a:srgbClr val="002060"/>
            </a:solidFill>
          </a:endParaRPr>
        </a:p>
      </dgm:t>
    </dgm:pt>
    <dgm:pt modelId="{61A2A439-0CEB-493E-8F8B-9934B7C0A2C1}" type="parTrans" cxnId="{F43C3FC5-8060-4AD8-9EE9-89E95CD8DD77}">
      <dgm:prSet/>
      <dgm:spPr/>
      <dgm:t>
        <a:bodyPr/>
        <a:lstStyle/>
        <a:p>
          <a:pPr algn="just"/>
          <a:endParaRPr lang="ru-RU" sz="1600"/>
        </a:p>
      </dgm:t>
    </dgm:pt>
    <dgm:pt modelId="{701C60A9-6C49-4EAD-9B09-0109EB094ED8}" type="sibTrans" cxnId="{F43C3FC5-8060-4AD8-9EE9-89E95CD8DD77}">
      <dgm:prSet/>
      <dgm:spPr/>
      <dgm:t>
        <a:bodyPr/>
        <a:lstStyle/>
        <a:p>
          <a:pPr algn="just"/>
          <a:endParaRPr lang="ru-RU" sz="1600"/>
        </a:p>
      </dgm:t>
    </dgm:pt>
    <dgm:pt modelId="{FEACECA9-4D83-48CA-B532-8E6A79A7405E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2060"/>
              </a:solidFill>
            </a:rPr>
            <a:t>Опережающее  обновление  материально-технической  базы  аграрных  вузов</a:t>
          </a:r>
          <a:endParaRPr lang="ru-RU" sz="1800" dirty="0">
            <a:solidFill>
              <a:srgbClr val="002060"/>
            </a:solidFill>
          </a:endParaRPr>
        </a:p>
      </dgm:t>
    </dgm:pt>
    <dgm:pt modelId="{DED372EA-E7FB-437B-9D87-46CE27C25888}" type="parTrans" cxnId="{81D92ED3-78FA-41D2-A7BD-8FB5823D6875}">
      <dgm:prSet/>
      <dgm:spPr/>
      <dgm:t>
        <a:bodyPr/>
        <a:lstStyle/>
        <a:p>
          <a:pPr algn="just"/>
          <a:endParaRPr lang="ru-RU" sz="1600"/>
        </a:p>
      </dgm:t>
    </dgm:pt>
    <dgm:pt modelId="{5CEE8F06-8AEE-4740-B96D-D9DA7EF68E00}" type="sibTrans" cxnId="{81D92ED3-78FA-41D2-A7BD-8FB5823D6875}">
      <dgm:prSet/>
      <dgm:spPr/>
      <dgm:t>
        <a:bodyPr/>
        <a:lstStyle/>
        <a:p>
          <a:pPr algn="just"/>
          <a:endParaRPr lang="ru-RU" sz="1600"/>
        </a:p>
      </dgm:t>
    </dgm:pt>
    <dgm:pt modelId="{36966616-E0EB-41EC-AB2E-FFF88F1B590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1800" dirty="0" smtClean="0"/>
            <a:t>7</a:t>
          </a:r>
          <a:endParaRPr lang="ru-RU" sz="1800" dirty="0"/>
        </a:p>
      </dgm:t>
    </dgm:pt>
    <dgm:pt modelId="{D5649294-EBA3-4AF3-9F33-4BF1D3CF54C2}" type="parTrans" cxnId="{0C09F1E0-5FA9-4B2E-92E3-9B5F7042A179}">
      <dgm:prSet/>
      <dgm:spPr/>
      <dgm:t>
        <a:bodyPr/>
        <a:lstStyle/>
        <a:p>
          <a:pPr algn="just"/>
          <a:endParaRPr lang="ru-RU" sz="1600"/>
        </a:p>
      </dgm:t>
    </dgm:pt>
    <dgm:pt modelId="{AB557ED8-AEAC-4255-A1E4-5FFE7E57090A}" type="sibTrans" cxnId="{0C09F1E0-5FA9-4B2E-92E3-9B5F7042A179}">
      <dgm:prSet/>
      <dgm:spPr/>
      <dgm:t>
        <a:bodyPr/>
        <a:lstStyle/>
        <a:p>
          <a:pPr algn="just"/>
          <a:endParaRPr lang="ru-RU" sz="1600"/>
        </a:p>
      </dgm:t>
    </dgm:pt>
    <dgm:pt modelId="{B5858F98-669F-4203-8568-F4C13509286E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2060"/>
              </a:solidFill>
            </a:rPr>
            <a:t>Развитие в организациях отраслевого образования широкого набора консультационных услуг</a:t>
          </a:r>
          <a:endParaRPr lang="ru-RU" sz="1800" dirty="0">
            <a:solidFill>
              <a:srgbClr val="002060"/>
            </a:solidFill>
          </a:endParaRPr>
        </a:p>
      </dgm:t>
    </dgm:pt>
    <dgm:pt modelId="{7808ABF3-0CCB-47AF-B54C-D45FF5A40E6D}" type="parTrans" cxnId="{684173E4-968C-4200-9882-F8BF5B2DBAED}">
      <dgm:prSet/>
      <dgm:spPr/>
      <dgm:t>
        <a:bodyPr/>
        <a:lstStyle/>
        <a:p>
          <a:pPr algn="just"/>
          <a:endParaRPr lang="ru-RU" sz="1600"/>
        </a:p>
      </dgm:t>
    </dgm:pt>
    <dgm:pt modelId="{0A597C8F-BF64-4A73-9CAC-50B41BB515F0}" type="sibTrans" cxnId="{684173E4-968C-4200-9882-F8BF5B2DBAED}">
      <dgm:prSet/>
      <dgm:spPr/>
      <dgm:t>
        <a:bodyPr/>
        <a:lstStyle/>
        <a:p>
          <a:pPr algn="just"/>
          <a:endParaRPr lang="ru-RU" sz="1600"/>
        </a:p>
      </dgm:t>
    </dgm:pt>
    <dgm:pt modelId="{F8DCB209-465C-4C72-A9E6-6902C586D5BA}" type="pres">
      <dgm:prSet presAssocID="{EA2042AB-E577-4636-A84D-7438D54E3C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C9CB26-C8DE-4821-A360-EBD3CB4182BF}" type="pres">
      <dgm:prSet presAssocID="{543C5A4F-CAE9-4D6E-9B0D-ABEE712FAAEC}" presName="composite" presStyleCnt="0"/>
      <dgm:spPr/>
    </dgm:pt>
    <dgm:pt modelId="{B72FEF0A-DB9C-415F-8AA1-D6BD45A4A12F}" type="pres">
      <dgm:prSet presAssocID="{543C5A4F-CAE9-4D6E-9B0D-ABEE712FAAEC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64854-FC8F-4D5F-B44C-8A8E5941E8E2}" type="pres">
      <dgm:prSet presAssocID="{543C5A4F-CAE9-4D6E-9B0D-ABEE712FAAEC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F06F4-AA16-4DE3-92A9-06BACD157AA5}" type="pres">
      <dgm:prSet presAssocID="{323BA463-A559-4DD0-A52E-7AB468FCB72A}" presName="sp" presStyleCnt="0"/>
      <dgm:spPr/>
    </dgm:pt>
    <dgm:pt modelId="{4259E9EB-13E6-48C1-B232-89E5CACCB67C}" type="pres">
      <dgm:prSet presAssocID="{7868668D-6315-4222-9A53-5C6552689E15}" presName="composite" presStyleCnt="0"/>
      <dgm:spPr/>
    </dgm:pt>
    <dgm:pt modelId="{9F420294-3393-4311-BC95-CDE858B31D83}" type="pres">
      <dgm:prSet presAssocID="{7868668D-6315-4222-9A53-5C6552689E15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22ABF-7C20-4190-84DD-C3A472172D48}" type="pres">
      <dgm:prSet presAssocID="{7868668D-6315-4222-9A53-5C6552689E15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BFA01-140D-44DB-B762-4AE300A9B99C}" type="pres">
      <dgm:prSet presAssocID="{43954462-B049-44AE-ADA5-83ADC35FA75D}" presName="sp" presStyleCnt="0"/>
      <dgm:spPr/>
    </dgm:pt>
    <dgm:pt modelId="{829F0831-8E55-4CFC-B984-B0D97D0623F2}" type="pres">
      <dgm:prSet presAssocID="{FC3E1269-6E5C-4A54-92F4-BDAEBCE8F97A}" presName="composite" presStyleCnt="0"/>
      <dgm:spPr/>
    </dgm:pt>
    <dgm:pt modelId="{B1D52D50-E458-4379-971E-A608EF6EB7E0}" type="pres">
      <dgm:prSet presAssocID="{FC3E1269-6E5C-4A54-92F4-BDAEBCE8F97A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75DEB-32AD-41CD-AA33-F26573E796DF}" type="pres">
      <dgm:prSet presAssocID="{FC3E1269-6E5C-4A54-92F4-BDAEBCE8F97A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42013-8AA2-4306-A6F9-6F61EE0BA61C}" type="pres">
      <dgm:prSet presAssocID="{A05901E2-0D01-438B-9A3D-255A25388E79}" presName="sp" presStyleCnt="0"/>
      <dgm:spPr/>
    </dgm:pt>
    <dgm:pt modelId="{DF26ADF4-DCF5-4751-8F6C-E865B1FAD6FB}" type="pres">
      <dgm:prSet presAssocID="{E4B2F364-4B6B-4867-8AD3-4DB7F04C035F}" presName="composite" presStyleCnt="0"/>
      <dgm:spPr/>
    </dgm:pt>
    <dgm:pt modelId="{3210E85D-ECEF-4B54-A5E6-76936C40559B}" type="pres">
      <dgm:prSet presAssocID="{E4B2F364-4B6B-4867-8AD3-4DB7F04C035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ECA02-4F23-480F-9F95-5D96ABEC5D3E}" type="pres">
      <dgm:prSet presAssocID="{E4B2F364-4B6B-4867-8AD3-4DB7F04C035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C8382-EFC4-4870-94E6-D9B81AD447F7}" type="pres">
      <dgm:prSet presAssocID="{521060A8-3B0F-42C0-805E-D98CE975777D}" presName="sp" presStyleCnt="0"/>
      <dgm:spPr/>
    </dgm:pt>
    <dgm:pt modelId="{DADA3D2F-B906-44E9-BA9F-FF55E3B10FDA}" type="pres">
      <dgm:prSet presAssocID="{D4F37E67-624F-4754-AE11-E0214C6219B9}" presName="composite" presStyleCnt="0"/>
      <dgm:spPr/>
    </dgm:pt>
    <dgm:pt modelId="{246A2730-7183-464D-B2DA-E126A0EEC322}" type="pres">
      <dgm:prSet presAssocID="{D4F37E67-624F-4754-AE11-E0214C6219B9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A2FD2-08B0-4308-AE7E-C37D46755F8F}" type="pres">
      <dgm:prSet presAssocID="{D4F37E67-624F-4754-AE11-E0214C6219B9}" presName="descendantText" presStyleLbl="alignAcc1" presStyleIdx="4" presStyleCnt="7" custScaleY="158729" custLinFactNeighborX="386" custLinFactNeighborY="-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DE37D-7B96-4536-B0F8-3EB1E3D90D14}" type="pres">
      <dgm:prSet presAssocID="{F4EA5897-434A-4C3B-BDAC-1A21A301CFBC}" presName="sp" presStyleCnt="0"/>
      <dgm:spPr/>
    </dgm:pt>
    <dgm:pt modelId="{E0E18449-E630-4E81-9601-59EF9B501666}" type="pres">
      <dgm:prSet presAssocID="{987A09DB-62F4-426D-B2F2-E3A02C8B4115}" presName="composite" presStyleCnt="0"/>
      <dgm:spPr/>
    </dgm:pt>
    <dgm:pt modelId="{F92A41AB-FAF8-41A8-A95E-559EB98E8C3D}" type="pres">
      <dgm:prSet presAssocID="{987A09DB-62F4-426D-B2F2-E3A02C8B411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3BCDD-BFCB-41C5-A752-30D3394B9529}" type="pres">
      <dgm:prSet presAssocID="{987A09DB-62F4-426D-B2F2-E3A02C8B4115}" presName="descendantText" presStyleLbl="alignAcc1" presStyleIdx="5" presStyleCnt="7" custScaleY="115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595CE-E8BA-492A-820B-A0E8C7D31272}" type="pres">
      <dgm:prSet presAssocID="{4D9BD490-C0A7-4AFF-8F27-77515584E02C}" presName="sp" presStyleCnt="0"/>
      <dgm:spPr/>
    </dgm:pt>
    <dgm:pt modelId="{9CD1AA9A-5AD3-417A-832A-17C57860B723}" type="pres">
      <dgm:prSet presAssocID="{36966616-E0EB-41EC-AB2E-FFF88F1B5900}" presName="composite" presStyleCnt="0"/>
      <dgm:spPr/>
    </dgm:pt>
    <dgm:pt modelId="{2C871B17-0411-4E4D-B7BB-F7426F8CF7BB}" type="pres">
      <dgm:prSet presAssocID="{36966616-E0EB-41EC-AB2E-FFF88F1B5900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CCF59-AC9A-4CE4-AB8C-DF2E66B8E0AC}" type="pres">
      <dgm:prSet presAssocID="{36966616-E0EB-41EC-AB2E-FFF88F1B5900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AE1236-8863-492F-A0C3-C7ABE0ABE8FD}" type="presOf" srcId="{543C5A4F-CAE9-4D6E-9B0D-ABEE712FAAEC}" destId="{B72FEF0A-DB9C-415F-8AA1-D6BD45A4A12F}" srcOrd="0" destOrd="0" presId="urn:microsoft.com/office/officeart/2005/8/layout/chevron2"/>
    <dgm:cxn modelId="{E23CEC46-1BB5-4355-9349-695639B22BE8}" srcId="{EA2042AB-E577-4636-A84D-7438D54E3CFF}" destId="{543C5A4F-CAE9-4D6E-9B0D-ABEE712FAAEC}" srcOrd="0" destOrd="0" parTransId="{C85DABEA-A4AE-4603-A558-35F606F3003B}" sibTransId="{323BA463-A559-4DD0-A52E-7AB468FCB72A}"/>
    <dgm:cxn modelId="{81505F3B-9082-4486-89FC-8EE7CD3B2F0F}" type="presOf" srcId="{35D8B4F0-98FF-4AA8-8EC3-319CD3C941E9}" destId="{5B522ABF-7C20-4190-84DD-C3A472172D48}" srcOrd="0" destOrd="0" presId="urn:microsoft.com/office/officeart/2005/8/layout/chevron2"/>
    <dgm:cxn modelId="{030D6873-2A88-4C82-8831-B9515E07E894}" srcId="{E4B2F364-4B6B-4867-8AD3-4DB7F04C035F}" destId="{D2A712B9-1A7F-4BD7-8E6A-A7D7430F26F3}" srcOrd="0" destOrd="0" parTransId="{7A251E6D-5DAC-4668-86C0-F7B17E094163}" sibTransId="{1AC319D6-AC79-46EA-99CC-9C7CDF5AD726}"/>
    <dgm:cxn modelId="{694A4230-8BBE-4291-A7F0-99E30FA90BB1}" type="presOf" srcId="{D4F37E67-624F-4754-AE11-E0214C6219B9}" destId="{246A2730-7183-464D-B2DA-E126A0EEC322}" srcOrd="0" destOrd="0" presId="urn:microsoft.com/office/officeart/2005/8/layout/chevron2"/>
    <dgm:cxn modelId="{BBCDC59D-822B-4413-9989-AEAA9060F5A7}" srcId="{543C5A4F-CAE9-4D6E-9B0D-ABEE712FAAEC}" destId="{D38BAB9C-7D76-478A-937F-BE38C9D7674B}" srcOrd="0" destOrd="0" parTransId="{1154BDE1-3057-4E11-94A6-1A163E6529DD}" sibTransId="{47B70053-7165-4114-A088-2FE5AF574DC0}"/>
    <dgm:cxn modelId="{684173E4-968C-4200-9882-F8BF5B2DBAED}" srcId="{36966616-E0EB-41EC-AB2E-FFF88F1B5900}" destId="{B5858F98-669F-4203-8568-F4C13509286E}" srcOrd="0" destOrd="0" parTransId="{7808ABF3-0CCB-47AF-B54C-D45FF5A40E6D}" sibTransId="{0A597C8F-BF64-4A73-9CAC-50B41BB515F0}"/>
    <dgm:cxn modelId="{F43C3FC5-8060-4AD8-9EE9-89E95CD8DD77}" srcId="{D4F37E67-624F-4754-AE11-E0214C6219B9}" destId="{C8AEAB29-C20C-4968-8E6E-7ADB5433CB7D}" srcOrd="0" destOrd="0" parTransId="{61A2A439-0CEB-493E-8F8B-9934B7C0A2C1}" sibTransId="{701C60A9-6C49-4EAD-9B09-0109EB094ED8}"/>
    <dgm:cxn modelId="{804B0D54-D2AD-4AB4-B849-83AAD57F8E45}" type="presOf" srcId="{D2A712B9-1A7F-4BD7-8E6A-A7D7430F26F3}" destId="{69AECA02-4F23-480F-9F95-5D96ABEC5D3E}" srcOrd="0" destOrd="0" presId="urn:microsoft.com/office/officeart/2005/8/layout/chevron2"/>
    <dgm:cxn modelId="{0BF98680-32F6-4FD5-B47D-328996E68134}" type="presOf" srcId="{C13EBE52-62EC-4CA7-95C3-84DCC895BF45}" destId="{BDF75DEB-32AD-41CD-AA33-F26573E796DF}" srcOrd="0" destOrd="0" presId="urn:microsoft.com/office/officeart/2005/8/layout/chevron2"/>
    <dgm:cxn modelId="{199CCB3C-49FF-4E35-ADE1-A8362FD93424}" type="presOf" srcId="{FEACECA9-4D83-48CA-B532-8E6A79A7405E}" destId="{C893BCDD-BFCB-41C5-A752-30D3394B9529}" srcOrd="0" destOrd="0" presId="urn:microsoft.com/office/officeart/2005/8/layout/chevron2"/>
    <dgm:cxn modelId="{8DD583F7-7C9D-4B17-B0D7-16FD277ED548}" type="presOf" srcId="{36966616-E0EB-41EC-AB2E-FFF88F1B5900}" destId="{2C871B17-0411-4E4D-B7BB-F7426F8CF7BB}" srcOrd="0" destOrd="0" presId="urn:microsoft.com/office/officeart/2005/8/layout/chevron2"/>
    <dgm:cxn modelId="{C138F1CD-FFAF-409F-A9AA-85C2DF91B11B}" srcId="{EA2042AB-E577-4636-A84D-7438D54E3CFF}" destId="{E4B2F364-4B6B-4867-8AD3-4DB7F04C035F}" srcOrd="3" destOrd="0" parTransId="{76FB2A37-8488-43D3-8DCE-B579665ABCAA}" sibTransId="{521060A8-3B0F-42C0-805E-D98CE975777D}"/>
    <dgm:cxn modelId="{C2CBC937-7646-42EC-89C3-E51F93EDD983}" type="presOf" srcId="{C8AEAB29-C20C-4968-8E6E-7ADB5433CB7D}" destId="{2E2A2FD2-08B0-4308-AE7E-C37D46755F8F}" srcOrd="0" destOrd="0" presId="urn:microsoft.com/office/officeart/2005/8/layout/chevron2"/>
    <dgm:cxn modelId="{050784C0-DD04-48AC-B575-02898BF52E52}" srcId="{FC3E1269-6E5C-4A54-92F4-BDAEBCE8F97A}" destId="{C13EBE52-62EC-4CA7-95C3-84DCC895BF45}" srcOrd="0" destOrd="0" parTransId="{8B0BA771-EA1D-4496-9988-B5B10339B485}" sibTransId="{1127857C-870D-4198-ACB6-A4557FD1DDC8}"/>
    <dgm:cxn modelId="{5A02496A-AC93-43B6-8C52-176D20DC3091}" type="presOf" srcId="{E4B2F364-4B6B-4867-8AD3-4DB7F04C035F}" destId="{3210E85D-ECEF-4B54-A5E6-76936C40559B}" srcOrd="0" destOrd="0" presId="urn:microsoft.com/office/officeart/2005/8/layout/chevron2"/>
    <dgm:cxn modelId="{F8B47F77-6386-4C7A-A45F-91C1EA7E3E8E}" srcId="{EA2042AB-E577-4636-A84D-7438D54E3CFF}" destId="{987A09DB-62F4-426D-B2F2-E3A02C8B4115}" srcOrd="5" destOrd="0" parTransId="{7B821F4B-AD96-4A54-B14D-F5AE44B62E94}" sibTransId="{4D9BD490-C0A7-4AFF-8F27-77515584E02C}"/>
    <dgm:cxn modelId="{E7DF77FE-D388-449B-A261-3B867A2EB373}" type="presOf" srcId="{B5858F98-669F-4203-8568-F4C13509286E}" destId="{93CCCF59-AC9A-4CE4-AB8C-DF2E66B8E0AC}" srcOrd="0" destOrd="0" presId="urn:microsoft.com/office/officeart/2005/8/layout/chevron2"/>
    <dgm:cxn modelId="{30286A76-47B7-40DE-85C7-FE5AEA5A3747}" type="presOf" srcId="{D38BAB9C-7D76-478A-937F-BE38C9D7674B}" destId="{0CA64854-FC8F-4D5F-B44C-8A8E5941E8E2}" srcOrd="0" destOrd="0" presId="urn:microsoft.com/office/officeart/2005/8/layout/chevron2"/>
    <dgm:cxn modelId="{0C09F1E0-5FA9-4B2E-92E3-9B5F7042A179}" srcId="{EA2042AB-E577-4636-A84D-7438D54E3CFF}" destId="{36966616-E0EB-41EC-AB2E-FFF88F1B5900}" srcOrd="6" destOrd="0" parTransId="{D5649294-EBA3-4AF3-9F33-4BF1D3CF54C2}" sibTransId="{AB557ED8-AEAC-4255-A1E4-5FFE7E57090A}"/>
    <dgm:cxn modelId="{A9F13048-B01C-4D90-B244-65DF29045645}" type="presOf" srcId="{7868668D-6315-4222-9A53-5C6552689E15}" destId="{9F420294-3393-4311-BC95-CDE858B31D83}" srcOrd="0" destOrd="0" presId="urn:microsoft.com/office/officeart/2005/8/layout/chevron2"/>
    <dgm:cxn modelId="{24B40A9C-C3A4-4150-837F-516D4EE41FC3}" type="presOf" srcId="{987A09DB-62F4-426D-B2F2-E3A02C8B4115}" destId="{F92A41AB-FAF8-41A8-A95E-559EB98E8C3D}" srcOrd="0" destOrd="0" presId="urn:microsoft.com/office/officeart/2005/8/layout/chevron2"/>
    <dgm:cxn modelId="{3F26CBE7-6FFC-4F4E-9A06-93544F0AD493}" srcId="{EA2042AB-E577-4636-A84D-7438D54E3CFF}" destId="{7868668D-6315-4222-9A53-5C6552689E15}" srcOrd="1" destOrd="0" parTransId="{90F0229B-E1A5-4D1F-9849-B16120CC482F}" sibTransId="{43954462-B049-44AE-ADA5-83ADC35FA75D}"/>
    <dgm:cxn modelId="{819DB2CD-94ED-4FB2-8490-AFD2B17A7BE3}" srcId="{EA2042AB-E577-4636-A84D-7438D54E3CFF}" destId="{FC3E1269-6E5C-4A54-92F4-BDAEBCE8F97A}" srcOrd="2" destOrd="0" parTransId="{0230E0A2-1E3B-4292-8AD5-C0BFCFFB9BAA}" sibTransId="{A05901E2-0D01-438B-9A3D-255A25388E79}"/>
    <dgm:cxn modelId="{01C82C8C-0E97-435B-8EE5-0971878CFCFC}" srcId="{EA2042AB-E577-4636-A84D-7438D54E3CFF}" destId="{D4F37E67-624F-4754-AE11-E0214C6219B9}" srcOrd="4" destOrd="0" parTransId="{69533BE5-129F-43BF-9ACB-D5E74D1820AE}" sibTransId="{F4EA5897-434A-4C3B-BDAC-1A21A301CFBC}"/>
    <dgm:cxn modelId="{92563B0C-CC48-4DE0-AEE5-A09595F13724}" srcId="{7868668D-6315-4222-9A53-5C6552689E15}" destId="{35D8B4F0-98FF-4AA8-8EC3-319CD3C941E9}" srcOrd="0" destOrd="0" parTransId="{FAD27C1A-90EE-467B-975D-906AFAD1A2B3}" sibTransId="{C79A22CC-D8D5-48DD-8BFA-8541B3942EEE}"/>
    <dgm:cxn modelId="{81D92ED3-78FA-41D2-A7BD-8FB5823D6875}" srcId="{987A09DB-62F4-426D-B2F2-E3A02C8B4115}" destId="{FEACECA9-4D83-48CA-B532-8E6A79A7405E}" srcOrd="0" destOrd="0" parTransId="{DED372EA-E7FB-437B-9D87-46CE27C25888}" sibTransId="{5CEE8F06-8AEE-4740-B96D-D9DA7EF68E00}"/>
    <dgm:cxn modelId="{95E6BBA9-323F-4BC9-9631-55FD9B64CF44}" type="presOf" srcId="{FC3E1269-6E5C-4A54-92F4-BDAEBCE8F97A}" destId="{B1D52D50-E458-4379-971E-A608EF6EB7E0}" srcOrd="0" destOrd="0" presId="urn:microsoft.com/office/officeart/2005/8/layout/chevron2"/>
    <dgm:cxn modelId="{BD7345A6-7008-40C2-B744-7ACB69820150}" type="presOf" srcId="{EA2042AB-E577-4636-A84D-7438D54E3CFF}" destId="{F8DCB209-465C-4C72-A9E6-6902C586D5BA}" srcOrd="0" destOrd="0" presId="urn:microsoft.com/office/officeart/2005/8/layout/chevron2"/>
    <dgm:cxn modelId="{EF920CEE-40A5-4B8E-8432-9AC36FE88092}" type="presParOf" srcId="{F8DCB209-465C-4C72-A9E6-6902C586D5BA}" destId="{2DC9CB26-C8DE-4821-A360-EBD3CB4182BF}" srcOrd="0" destOrd="0" presId="urn:microsoft.com/office/officeart/2005/8/layout/chevron2"/>
    <dgm:cxn modelId="{EC523185-CAEF-4358-8A51-FDBB9274BE0B}" type="presParOf" srcId="{2DC9CB26-C8DE-4821-A360-EBD3CB4182BF}" destId="{B72FEF0A-DB9C-415F-8AA1-D6BD45A4A12F}" srcOrd="0" destOrd="0" presId="urn:microsoft.com/office/officeart/2005/8/layout/chevron2"/>
    <dgm:cxn modelId="{36FB6693-B634-47E8-828E-10EE3E1BB35E}" type="presParOf" srcId="{2DC9CB26-C8DE-4821-A360-EBD3CB4182BF}" destId="{0CA64854-FC8F-4D5F-B44C-8A8E5941E8E2}" srcOrd="1" destOrd="0" presId="urn:microsoft.com/office/officeart/2005/8/layout/chevron2"/>
    <dgm:cxn modelId="{B351ABE8-0319-4E44-A37C-F212627DD6D4}" type="presParOf" srcId="{F8DCB209-465C-4C72-A9E6-6902C586D5BA}" destId="{669F06F4-AA16-4DE3-92A9-06BACD157AA5}" srcOrd="1" destOrd="0" presId="urn:microsoft.com/office/officeart/2005/8/layout/chevron2"/>
    <dgm:cxn modelId="{89A14529-9D7B-44BA-8A1C-2F46C7951AF7}" type="presParOf" srcId="{F8DCB209-465C-4C72-A9E6-6902C586D5BA}" destId="{4259E9EB-13E6-48C1-B232-89E5CACCB67C}" srcOrd="2" destOrd="0" presId="urn:microsoft.com/office/officeart/2005/8/layout/chevron2"/>
    <dgm:cxn modelId="{5EECBFD0-CB1B-4AD4-B6E8-F30716C76767}" type="presParOf" srcId="{4259E9EB-13E6-48C1-B232-89E5CACCB67C}" destId="{9F420294-3393-4311-BC95-CDE858B31D83}" srcOrd="0" destOrd="0" presId="urn:microsoft.com/office/officeart/2005/8/layout/chevron2"/>
    <dgm:cxn modelId="{573E4D0C-7433-44BA-AB5D-2B389EE65A37}" type="presParOf" srcId="{4259E9EB-13E6-48C1-B232-89E5CACCB67C}" destId="{5B522ABF-7C20-4190-84DD-C3A472172D48}" srcOrd="1" destOrd="0" presId="urn:microsoft.com/office/officeart/2005/8/layout/chevron2"/>
    <dgm:cxn modelId="{B9AF3C6C-6FB5-4D24-9422-AED6164A7F12}" type="presParOf" srcId="{F8DCB209-465C-4C72-A9E6-6902C586D5BA}" destId="{2A3BFA01-140D-44DB-B762-4AE300A9B99C}" srcOrd="3" destOrd="0" presId="urn:microsoft.com/office/officeart/2005/8/layout/chevron2"/>
    <dgm:cxn modelId="{5052E752-D4B1-414B-AE07-2546044276EC}" type="presParOf" srcId="{F8DCB209-465C-4C72-A9E6-6902C586D5BA}" destId="{829F0831-8E55-4CFC-B984-B0D97D0623F2}" srcOrd="4" destOrd="0" presId="urn:microsoft.com/office/officeart/2005/8/layout/chevron2"/>
    <dgm:cxn modelId="{FFDB03E5-406B-45DB-ABDE-80BF73A65252}" type="presParOf" srcId="{829F0831-8E55-4CFC-B984-B0D97D0623F2}" destId="{B1D52D50-E458-4379-971E-A608EF6EB7E0}" srcOrd="0" destOrd="0" presId="urn:microsoft.com/office/officeart/2005/8/layout/chevron2"/>
    <dgm:cxn modelId="{4632FAD6-6A4D-439E-BB4C-D04AB0F63BCF}" type="presParOf" srcId="{829F0831-8E55-4CFC-B984-B0D97D0623F2}" destId="{BDF75DEB-32AD-41CD-AA33-F26573E796DF}" srcOrd="1" destOrd="0" presId="urn:microsoft.com/office/officeart/2005/8/layout/chevron2"/>
    <dgm:cxn modelId="{827F3490-C40B-4F36-9AA9-9C828AAC4FC3}" type="presParOf" srcId="{F8DCB209-465C-4C72-A9E6-6902C586D5BA}" destId="{1BF42013-8AA2-4306-A6F9-6F61EE0BA61C}" srcOrd="5" destOrd="0" presId="urn:microsoft.com/office/officeart/2005/8/layout/chevron2"/>
    <dgm:cxn modelId="{D112A5B7-81F3-453C-A2CE-E3BBE3A8315F}" type="presParOf" srcId="{F8DCB209-465C-4C72-A9E6-6902C586D5BA}" destId="{DF26ADF4-DCF5-4751-8F6C-E865B1FAD6FB}" srcOrd="6" destOrd="0" presId="urn:microsoft.com/office/officeart/2005/8/layout/chevron2"/>
    <dgm:cxn modelId="{8E6C4578-2A6D-4A23-B02F-CFA5E3F518CA}" type="presParOf" srcId="{DF26ADF4-DCF5-4751-8F6C-E865B1FAD6FB}" destId="{3210E85D-ECEF-4B54-A5E6-76936C40559B}" srcOrd="0" destOrd="0" presId="urn:microsoft.com/office/officeart/2005/8/layout/chevron2"/>
    <dgm:cxn modelId="{EE926824-D987-4EDE-A3C4-54180E6CEC98}" type="presParOf" srcId="{DF26ADF4-DCF5-4751-8F6C-E865B1FAD6FB}" destId="{69AECA02-4F23-480F-9F95-5D96ABEC5D3E}" srcOrd="1" destOrd="0" presId="urn:microsoft.com/office/officeart/2005/8/layout/chevron2"/>
    <dgm:cxn modelId="{C89F5B1E-A7E9-44EA-B027-6251C1A59CE3}" type="presParOf" srcId="{F8DCB209-465C-4C72-A9E6-6902C586D5BA}" destId="{F11C8382-EFC4-4870-94E6-D9B81AD447F7}" srcOrd="7" destOrd="0" presId="urn:microsoft.com/office/officeart/2005/8/layout/chevron2"/>
    <dgm:cxn modelId="{7D737E57-1B9D-4AF1-923C-C8FFD8EF5BDD}" type="presParOf" srcId="{F8DCB209-465C-4C72-A9E6-6902C586D5BA}" destId="{DADA3D2F-B906-44E9-BA9F-FF55E3B10FDA}" srcOrd="8" destOrd="0" presId="urn:microsoft.com/office/officeart/2005/8/layout/chevron2"/>
    <dgm:cxn modelId="{EF4BD10E-43B2-4B2C-A287-9F55245C43B0}" type="presParOf" srcId="{DADA3D2F-B906-44E9-BA9F-FF55E3B10FDA}" destId="{246A2730-7183-464D-B2DA-E126A0EEC322}" srcOrd="0" destOrd="0" presId="urn:microsoft.com/office/officeart/2005/8/layout/chevron2"/>
    <dgm:cxn modelId="{4666D88B-B627-454E-B2AE-674A06A1101B}" type="presParOf" srcId="{DADA3D2F-B906-44E9-BA9F-FF55E3B10FDA}" destId="{2E2A2FD2-08B0-4308-AE7E-C37D46755F8F}" srcOrd="1" destOrd="0" presId="urn:microsoft.com/office/officeart/2005/8/layout/chevron2"/>
    <dgm:cxn modelId="{D6711341-4847-46F3-AC19-B671F630E4D8}" type="presParOf" srcId="{F8DCB209-465C-4C72-A9E6-6902C586D5BA}" destId="{47CDE37D-7B96-4536-B0F8-3EB1E3D90D14}" srcOrd="9" destOrd="0" presId="urn:microsoft.com/office/officeart/2005/8/layout/chevron2"/>
    <dgm:cxn modelId="{013F1076-1DEC-439F-8BB3-5C48341381E6}" type="presParOf" srcId="{F8DCB209-465C-4C72-A9E6-6902C586D5BA}" destId="{E0E18449-E630-4E81-9601-59EF9B501666}" srcOrd="10" destOrd="0" presId="urn:microsoft.com/office/officeart/2005/8/layout/chevron2"/>
    <dgm:cxn modelId="{2D5E844D-99E1-49BE-87E4-6EE3366D2666}" type="presParOf" srcId="{E0E18449-E630-4E81-9601-59EF9B501666}" destId="{F92A41AB-FAF8-41A8-A95E-559EB98E8C3D}" srcOrd="0" destOrd="0" presId="urn:microsoft.com/office/officeart/2005/8/layout/chevron2"/>
    <dgm:cxn modelId="{D1742E66-DC95-4FEC-BD35-8A1D96D72F7B}" type="presParOf" srcId="{E0E18449-E630-4E81-9601-59EF9B501666}" destId="{C893BCDD-BFCB-41C5-A752-30D3394B9529}" srcOrd="1" destOrd="0" presId="urn:microsoft.com/office/officeart/2005/8/layout/chevron2"/>
    <dgm:cxn modelId="{0A174481-1F09-4343-92C1-9D0D1427C577}" type="presParOf" srcId="{F8DCB209-465C-4C72-A9E6-6902C586D5BA}" destId="{83A595CE-E8BA-492A-820B-A0E8C7D31272}" srcOrd="11" destOrd="0" presId="urn:microsoft.com/office/officeart/2005/8/layout/chevron2"/>
    <dgm:cxn modelId="{67DF29C6-A444-476D-BA1A-EF95C2C824A5}" type="presParOf" srcId="{F8DCB209-465C-4C72-A9E6-6902C586D5BA}" destId="{9CD1AA9A-5AD3-417A-832A-17C57860B723}" srcOrd="12" destOrd="0" presId="urn:microsoft.com/office/officeart/2005/8/layout/chevron2"/>
    <dgm:cxn modelId="{DC5B1CF1-02BE-434C-85F1-5B68FC8D9972}" type="presParOf" srcId="{9CD1AA9A-5AD3-417A-832A-17C57860B723}" destId="{2C871B17-0411-4E4D-B7BB-F7426F8CF7BB}" srcOrd="0" destOrd="0" presId="urn:microsoft.com/office/officeart/2005/8/layout/chevron2"/>
    <dgm:cxn modelId="{F7FA0641-B0CB-4E7F-9858-878CA0D6240A}" type="presParOf" srcId="{9CD1AA9A-5AD3-417A-832A-17C57860B723}" destId="{93CCCF59-AC9A-4CE4-AB8C-DF2E66B8E0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042AB-E577-4636-A84D-7438D54E3CF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3C5A4F-CAE9-4D6E-9B0D-ABEE712FAAEC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2000" dirty="0" smtClean="0"/>
            <a:t>1</a:t>
          </a:r>
          <a:endParaRPr lang="ru-RU" sz="2000" dirty="0"/>
        </a:p>
      </dgm:t>
    </dgm:pt>
    <dgm:pt modelId="{C85DABEA-A4AE-4603-A558-35F606F3003B}" type="parTrans" cxnId="{E23CEC46-1BB5-4355-9349-695639B22BE8}">
      <dgm:prSet/>
      <dgm:spPr/>
      <dgm:t>
        <a:bodyPr/>
        <a:lstStyle/>
        <a:p>
          <a:pPr algn="just"/>
          <a:endParaRPr lang="ru-RU" sz="2000"/>
        </a:p>
      </dgm:t>
    </dgm:pt>
    <dgm:pt modelId="{323BA463-A559-4DD0-A52E-7AB468FCB72A}" type="sibTrans" cxnId="{E23CEC46-1BB5-4355-9349-695639B22BE8}">
      <dgm:prSet/>
      <dgm:spPr/>
      <dgm:t>
        <a:bodyPr/>
        <a:lstStyle/>
        <a:p>
          <a:pPr algn="just"/>
          <a:endParaRPr lang="ru-RU" sz="2000"/>
        </a:p>
      </dgm:t>
    </dgm:pt>
    <dgm:pt modelId="{D38BAB9C-7D76-478A-937F-BE38C9D7674B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rgbClr val="002060"/>
              </a:solidFill>
            </a:rPr>
            <a:t>Создание общей цифровой образовательной среды </a:t>
          </a:r>
          <a:r>
            <a:rPr lang="ru-RU" sz="2000" dirty="0" err="1" smtClean="0">
              <a:solidFill>
                <a:srgbClr val="002060"/>
              </a:solidFill>
            </a:rPr>
            <a:t>агровузов</a:t>
          </a:r>
          <a:r>
            <a:rPr lang="ru-RU" sz="2000" dirty="0" smtClean="0">
              <a:solidFill>
                <a:srgbClr val="002060"/>
              </a:solidFill>
            </a:rPr>
            <a:t>, разработка сетевых образовательных программ с привлечением специалистов из предприятий из реального сектора экономики и органов власти; </a:t>
          </a:r>
          <a:endParaRPr lang="ru-RU" sz="2000" dirty="0">
            <a:solidFill>
              <a:srgbClr val="002060"/>
            </a:solidFill>
          </a:endParaRPr>
        </a:p>
      </dgm:t>
    </dgm:pt>
    <dgm:pt modelId="{1154BDE1-3057-4E11-94A6-1A163E6529DD}" type="parTrans" cxnId="{BBCDC59D-822B-4413-9989-AEAA9060F5A7}">
      <dgm:prSet/>
      <dgm:spPr/>
      <dgm:t>
        <a:bodyPr/>
        <a:lstStyle/>
        <a:p>
          <a:pPr algn="just"/>
          <a:endParaRPr lang="ru-RU" sz="2000"/>
        </a:p>
      </dgm:t>
    </dgm:pt>
    <dgm:pt modelId="{47B70053-7165-4114-A088-2FE5AF574DC0}" type="sibTrans" cxnId="{BBCDC59D-822B-4413-9989-AEAA9060F5A7}">
      <dgm:prSet/>
      <dgm:spPr/>
      <dgm:t>
        <a:bodyPr/>
        <a:lstStyle/>
        <a:p>
          <a:pPr algn="just"/>
          <a:endParaRPr lang="ru-RU" sz="2000"/>
        </a:p>
      </dgm:t>
    </dgm:pt>
    <dgm:pt modelId="{7868668D-6315-4222-9A53-5C6552689E15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2000" dirty="0" smtClean="0"/>
            <a:t>2</a:t>
          </a:r>
          <a:endParaRPr lang="ru-RU" sz="2000" dirty="0"/>
        </a:p>
      </dgm:t>
    </dgm:pt>
    <dgm:pt modelId="{90F0229B-E1A5-4D1F-9849-B16120CC482F}" type="parTrans" cxnId="{3F26CBE7-6FFC-4F4E-9A06-93544F0AD493}">
      <dgm:prSet/>
      <dgm:spPr/>
      <dgm:t>
        <a:bodyPr/>
        <a:lstStyle/>
        <a:p>
          <a:pPr algn="just"/>
          <a:endParaRPr lang="ru-RU" sz="2000"/>
        </a:p>
      </dgm:t>
    </dgm:pt>
    <dgm:pt modelId="{43954462-B049-44AE-ADA5-83ADC35FA75D}" type="sibTrans" cxnId="{3F26CBE7-6FFC-4F4E-9A06-93544F0AD493}">
      <dgm:prSet/>
      <dgm:spPr/>
      <dgm:t>
        <a:bodyPr/>
        <a:lstStyle/>
        <a:p>
          <a:pPr algn="just"/>
          <a:endParaRPr lang="ru-RU" sz="2000"/>
        </a:p>
      </dgm:t>
    </dgm:pt>
    <dgm:pt modelId="{35D8B4F0-98FF-4AA8-8EC3-319CD3C941E9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rgbClr val="002060"/>
              </a:solidFill>
            </a:rPr>
            <a:t>Организация на базе аграрных вузов центров социального проектирования и инновационного развития сельских территорий;</a:t>
          </a:r>
          <a:endParaRPr lang="ru-RU" sz="2000" dirty="0">
            <a:solidFill>
              <a:srgbClr val="002060"/>
            </a:solidFill>
          </a:endParaRPr>
        </a:p>
      </dgm:t>
    </dgm:pt>
    <dgm:pt modelId="{FAD27C1A-90EE-467B-975D-906AFAD1A2B3}" type="parTrans" cxnId="{92563B0C-CC48-4DE0-AEE5-A09595F13724}">
      <dgm:prSet/>
      <dgm:spPr/>
      <dgm:t>
        <a:bodyPr/>
        <a:lstStyle/>
        <a:p>
          <a:pPr algn="just"/>
          <a:endParaRPr lang="ru-RU" sz="2000"/>
        </a:p>
      </dgm:t>
    </dgm:pt>
    <dgm:pt modelId="{C79A22CC-D8D5-48DD-8BFA-8541B3942EEE}" type="sibTrans" cxnId="{92563B0C-CC48-4DE0-AEE5-A09595F13724}">
      <dgm:prSet/>
      <dgm:spPr/>
      <dgm:t>
        <a:bodyPr/>
        <a:lstStyle/>
        <a:p>
          <a:pPr algn="just"/>
          <a:endParaRPr lang="ru-RU" sz="2000"/>
        </a:p>
      </dgm:t>
    </dgm:pt>
    <dgm:pt modelId="{FC3E1269-6E5C-4A54-92F4-BDAEBCE8F97A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2000" dirty="0" smtClean="0"/>
            <a:t>3</a:t>
          </a:r>
          <a:endParaRPr lang="ru-RU" sz="2000" dirty="0"/>
        </a:p>
      </dgm:t>
    </dgm:pt>
    <dgm:pt modelId="{0230E0A2-1E3B-4292-8AD5-C0BFCFFB9BAA}" type="parTrans" cxnId="{819DB2CD-94ED-4FB2-8490-AFD2B17A7BE3}">
      <dgm:prSet/>
      <dgm:spPr/>
      <dgm:t>
        <a:bodyPr/>
        <a:lstStyle/>
        <a:p>
          <a:pPr algn="just"/>
          <a:endParaRPr lang="ru-RU" sz="2000"/>
        </a:p>
      </dgm:t>
    </dgm:pt>
    <dgm:pt modelId="{A05901E2-0D01-438B-9A3D-255A25388E79}" type="sibTrans" cxnId="{819DB2CD-94ED-4FB2-8490-AFD2B17A7BE3}">
      <dgm:prSet/>
      <dgm:spPr/>
      <dgm:t>
        <a:bodyPr/>
        <a:lstStyle/>
        <a:p>
          <a:pPr algn="just"/>
          <a:endParaRPr lang="ru-RU" sz="2000"/>
        </a:p>
      </dgm:t>
    </dgm:pt>
    <dgm:pt modelId="{C13EBE52-62EC-4CA7-95C3-84DCC895BF45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rgbClr val="002060"/>
              </a:solidFill>
            </a:rPr>
            <a:t>Развитие системы опережающей целевой подготовки специалистов для предприятий отрасли с выстраиванием индивидуальных образовательных траекторий на всех уровнях образования.</a:t>
          </a:r>
          <a:endParaRPr lang="ru-RU" sz="2000" dirty="0">
            <a:solidFill>
              <a:srgbClr val="002060"/>
            </a:solidFill>
          </a:endParaRPr>
        </a:p>
      </dgm:t>
    </dgm:pt>
    <dgm:pt modelId="{8B0BA771-EA1D-4496-9988-B5B10339B485}" type="parTrans" cxnId="{050784C0-DD04-48AC-B575-02898BF52E52}">
      <dgm:prSet/>
      <dgm:spPr/>
      <dgm:t>
        <a:bodyPr/>
        <a:lstStyle/>
        <a:p>
          <a:pPr algn="just"/>
          <a:endParaRPr lang="ru-RU" sz="2000"/>
        </a:p>
      </dgm:t>
    </dgm:pt>
    <dgm:pt modelId="{1127857C-870D-4198-ACB6-A4557FD1DDC8}" type="sibTrans" cxnId="{050784C0-DD04-48AC-B575-02898BF52E52}">
      <dgm:prSet/>
      <dgm:spPr/>
      <dgm:t>
        <a:bodyPr/>
        <a:lstStyle/>
        <a:p>
          <a:pPr algn="just"/>
          <a:endParaRPr lang="ru-RU" sz="2000"/>
        </a:p>
      </dgm:t>
    </dgm:pt>
    <dgm:pt modelId="{F8DCB209-465C-4C72-A9E6-6902C586D5BA}" type="pres">
      <dgm:prSet presAssocID="{EA2042AB-E577-4636-A84D-7438D54E3C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C9CB26-C8DE-4821-A360-EBD3CB4182BF}" type="pres">
      <dgm:prSet presAssocID="{543C5A4F-CAE9-4D6E-9B0D-ABEE712FAAEC}" presName="composite" presStyleCnt="0"/>
      <dgm:spPr/>
    </dgm:pt>
    <dgm:pt modelId="{B72FEF0A-DB9C-415F-8AA1-D6BD45A4A12F}" type="pres">
      <dgm:prSet presAssocID="{543C5A4F-CAE9-4D6E-9B0D-ABEE712FAAE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64854-FC8F-4D5F-B44C-8A8E5941E8E2}" type="pres">
      <dgm:prSet presAssocID="{543C5A4F-CAE9-4D6E-9B0D-ABEE712FAAEC}" presName="descendantText" presStyleLbl="alignAcc1" presStyleIdx="0" presStyleCnt="3" custScaleY="142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F06F4-AA16-4DE3-92A9-06BACD157AA5}" type="pres">
      <dgm:prSet presAssocID="{323BA463-A559-4DD0-A52E-7AB468FCB72A}" presName="sp" presStyleCnt="0"/>
      <dgm:spPr/>
    </dgm:pt>
    <dgm:pt modelId="{4259E9EB-13E6-48C1-B232-89E5CACCB67C}" type="pres">
      <dgm:prSet presAssocID="{7868668D-6315-4222-9A53-5C6552689E15}" presName="composite" presStyleCnt="0"/>
      <dgm:spPr/>
    </dgm:pt>
    <dgm:pt modelId="{9F420294-3393-4311-BC95-CDE858B31D83}" type="pres">
      <dgm:prSet presAssocID="{7868668D-6315-4222-9A53-5C6552689E1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22ABF-7C20-4190-84DD-C3A472172D48}" type="pres">
      <dgm:prSet presAssocID="{7868668D-6315-4222-9A53-5C6552689E15}" presName="descendantText" presStyleLbl="alignAcc1" presStyleIdx="1" presStyleCnt="3" custScaleY="110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BFA01-140D-44DB-B762-4AE300A9B99C}" type="pres">
      <dgm:prSet presAssocID="{43954462-B049-44AE-ADA5-83ADC35FA75D}" presName="sp" presStyleCnt="0"/>
      <dgm:spPr/>
    </dgm:pt>
    <dgm:pt modelId="{829F0831-8E55-4CFC-B984-B0D97D0623F2}" type="pres">
      <dgm:prSet presAssocID="{FC3E1269-6E5C-4A54-92F4-BDAEBCE8F97A}" presName="composite" presStyleCnt="0"/>
      <dgm:spPr/>
    </dgm:pt>
    <dgm:pt modelId="{B1D52D50-E458-4379-971E-A608EF6EB7E0}" type="pres">
      <dgm:prSet presAssocID="{FC3E1269-6E5C-4A54-92F4-BDAEBCE8F9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75DEB-32AD-41CD-AA33-F26573E796DF}" type="pres">
      <dgm:prSet presAssocID="{FC3E1269-6E5C-4A54-92F4-BDAEBCE8F97A}" presName="descendantText" presStyleLbl="alignAcc1" presStyleIdx="2" presStyleCnt="3" custScaleY="128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9DB2CD-94ED-4FB2-8490-AFD2B17A7BE3}" srcId="{EA2042AB-E577-4636-A84D-7438D54E3CFF}" destId="{FC3E1269-6E5C-4A54-92F4-BDAEBCE8F97A}" srcOrd="2" destOrd="0" parTransId="{0230E0A2-1E3B-4292-8AD5-C0BFCFFB9BAA}" sibTransId="{A05901E2-0D01-438B-9A3D-255A25388E79}"/>
    <dgm:cxn modelId="{264401DF-7369-40B5-AD82-9D02FE80EC50}" type="presOf" srcId="{C13EBE52-62EC-4CA7-95C3-84DCC895BF45}" destId="{BDF75DEB-32AD-41CD-AA33-F26573E796DF}" srcOrd="0" destOrd="0" presId="urn:microsoft.com/office/officeart/2005/8/layout/chevron2"/>
    <dgm:cxn modelId="{050784C0-DD04-48AC-B575-02898BF52E52}" srcId="{FC3E1269-6E5C-4A54-92F4-BDAEBCE8F97A}" destId="{C13EBE52-62EC-4CA7-95C3-84DCC895BF45}" srcOrd="0" destOrd="0" parTransId="{8B0BA771-EA1D-4496-9988-B5B10339B485}" sibTransId="{1127857C-870D-4198-ACB6-A4557FD1DDC8}"/>
    <dgm:cxn modelId="{52DCD6B8-5C68-4C8A-B0DE-E9CB6C650BED}" type="presOf" srcId="{7868668D-6315-4222-9A53-5C6552689E15}" destId="{9F420294-3393-4311-BC95-CDE858B31D83}" srcOrd="0" destOrd="0" presId="urn:microsoft.com/office/officeart/2005/8/layout/chevron2"/>
    <dgm:cxn modelId="{59DB84CC-F070-4CEB-984C-D8AEE4FF0DAD}" type="presOf" srcId="{D38BAB9C-7D76-478A-937F-BE38C9D7674B}" destId="{0CA64854-FC8F-4D5F-B44C-8A8E5941E8E2}" srcOrd="0" destOrd="0" presId="urn:microsoft.com/office/officeart/2005/8/layout/chevron2"/>
    <dgm:cxn modelId="{92563B0C-CC48-4DE0-AEE5-A09595F13724}" srcId="{7868668D-6315-4222-9A53-5C6552689E15}" destId="{35D8B4F0-98FF-4AA8-8EC3-319CD3C941E9}" srcOrd="0" destOrd="0" parTransId="{FAD27C1A-90EE-467B-975D-906AFAD1A2B3}" sibTransId="{C79A22CC-D8D5-48DD-8BFA-8541B3942EEE}"/>
    <dgm:cxn modelId="{BBCDC59D-822B-4413-9989-AEAA9060F5A7}" srcId="{543C5A4F-CAE9-4D6E-9B0D-ABEE712FAAEC}" destId="{D38BAB9C-7D76-478A-937F-BE38C9D7674B}" srcOrd="0" destOrd="0" parTransId="{1154BDE1-3057-4E11-94A6-1A163E6529DD}" sibTransId="{47B70053-7165-4114-A088-2FE5AF574DC0}"/>
    <dgm:cxn modelId="{3F26CBE7-6FFC-4F4E-9A06-93544F0AD493}" srcId="{EA2042AB-E577-4636-A84D-7438D54E3CFF}" destId="{7868668D-6315-4222-9A53-5C6552689E15}" srcOrd="1" destOrd="0" parTransId="{90F0229B-E1A5-4D1F-9849-B16120CC482F}" sibTransId="{43954462-B049-44AE-ADA5-83ADC35FA75D}"/>
    <dgm:cxn modelId="{39368F2B-1969-43FF-8CF7-C8B24F4599FB}" type="presOf" srcId="{543C5A4F-CAE9-4D6E-9B0D-ABEE712FAAEC}" destId="{B72FEF0A-DB9C-415F-8AA1-D6BD45A4A12F}" srcOrd="0" destOrd="0" presId="urn:microsoft.com/office/officeart/2005/8/layout/chevron2"/>
    <dgm:cxn modelId="{E23CEC46-1BB5-4355-9349-695639B22BE8}" srcId="{EA2042AB-E577-4636-A84D-7438D54E3CFF}" destId="{543C5A4F-CAE9-4D6E-9B0D-ABEE712FAAEC}" srcOrd="0" destOrd="0" parTransId="{C85DABEA-A4AE-4603-A558-35F606F3003B}" sibTransId="{323BA463-A559-4DD0-A52E-7AB468FCB72A}"/>
    <dgm:cxn modelId="{7B75C3A1-87F7-4BCF-AB05-9A4B576ED073}" type="presOf" srcId="{35D8B4F0-98FF-4AA8-8EC3-319CD3C941E9}" destId="{5B522ABF-7C20-4190-84DD-C3A472172D48}" srcOrd="0" destOrd="0" presId="urn:microsoft.com/office/officeart/2005/8/layout/chevron2"/>
    <dgm:cxn modelId="{6558C38F-58E3-420C-AFC5-184DFB9C3EAC}" type="presOf" srcId="{EA2042AB-E577-4636-A84D-7438D54E3CFF}" destId="{F8DCB209-465C-4C72-A9E6-6902C586D5BA}" srcOrd="0" destOrd="0" presId="urn:microsoft.com/office/officeart/2005/8/layout/chevron2"/>
    <dgm:cxn modelId="{0C521E81-D102-4840-AC74-0A142CD74012}" type="presOf" srcId="{FC3E1269-6E5C-4A54-92F4-BDAEBCE8F97A}" destId="{B1D52D50-E458-4379-971E-A608EF6EB7E0}" srcOrd="0" destOrd="0" presId="urn:microsoft.com/office/officeart/2005/8/layout/chevron2"/>
    <dgm:cxn modelId="{936E44A8-A587-4220-B971-1F5578946B49}" type="presParOf" srcId="{F8DCB209-465C-4C72-A9E6-6902C586D5BA}" destId="{2DC9CB26-C8DE-4821-A360-EBD3CB4182BF}" srcOrd="0" destOrd="0" presId="urn:microsoft.com/office/officeart/2005/8/layout/chevron2"/>
    <dgm:cxn modelId="{670EF4A9-2BBD-44DF-9B3C-AF046A02427A}" type="presParOf" srcId="{2DC9CB26-C8DE-4821-A360-EBD3CB4182BF}" destId="{B72FEF0A-DB9C-415F-8AA1-D6BD45A4A12F}" srcOrd="0" destOrd="0" presId="urn:microsoft.com/office/officeart/2005/8/layout/chevron2"/>
    <dgm:cxn modelId="{BF32333D-2479-4BBC-8772-42C53F420C1A}" type="presParOf" srcId="{2DC9CB26-C8DE-4821-A360-EBD3CB4182BF}" destId="{0CA64854-FC8F-4D5F-B44C-8A8E5941E8E2}" srcOrd="1" destOrd="0" presId="urn:microsoft.com/office/officeart/2005/8/layout/chevron2"/>
    <dgm:cxn modelId="{F20A688A-470F-4C43-9DEB-F32D5303C96A}" type="presParOf" srcId="{F8DCB209-465C-4C72-A9E6-6902C586D5BA}" destId="{669F06F4-AA16-4DE3-92A9-06BACD157AA5}" srcOrd="1" destOrd="0" presId="urn:microsoft.com/office/officeart/2005/8/layout/chevron2"/>
    <dgm:cxn modelId="{4FAAE42E-31A9-4A4B-A1D2-7548E53AE2B1}" type="presParOf" srcId="{F8DCB209-465C-4C72-A9E6-6902C586D5BA}" destId="{4259E9EB-13E6-48C1-B232-89E5CACCB67C}" srcOrd="2" destOrd="0" presId="urn:microsoft.com/office/officeart/2005/8/layout/chevron2"/>
    <dgm:cxn modelId="{7B0D3311-8C25-4B86-8846-5D4BCE58722D}" type="presParOf" srcId="{4259E9EB-13E6-48C1-B232-89E5CACCB67C}" destId="{9F420294-3393-4311-BC95-CDE858B31D83}" srcOrd="0" destOrd="0" presId="urn:microsoft.com/office/officeart/2005/8/layout/chevron2"/>
    <dgm:cxn modelId="{9E7FE003-29E5-48BA-85D1-C410A9DC00CC}" type="presParOf" srcId="{4259E9EB-13E6-48C1-B232-89E5CACCB67C}" destId="{5B522ABF-7C20-4190-84DD-C3A472172D48}" srcOrd="1" destOrd="0" presId="urn:microsoft.com/office/officeart/2005/8/layout/chevron2"/>
    <dgm:cxn modelId="{0840E919-8BE7-4658-BD4C-7367984A61A6}" type="presParOf" srcId="{F8DCB209-465C-4C72-A9E6-6902C586D5BA}" destId="{2A3BFA01-140D-44DB-B762-4AE300A9B99C}" srcOrd="3" destOrd="0" presId="urn:microsoft.com/office/officeart/2005/8/layout/chevron2"/>
    <dgm:cxn modelId="{D2D84A14-F258-4B50-81D9-7936D66A5602}" type="presParOf" srcId="{F8DCB209-465C-4C72-A9E6-6902C586D5BA}" destId="{829F0831-8E55-4CFC-B984-B0D97D0623F2}" srcOrd="4" destOrd="0" presId="urn:microsoft.com/office/officeart/2005/8/layout/chevron2"/>
    <dgm:cxn modelId="{996E2750-23D1-4EE6-A227-83C9BBB19F68}" type="presParOf" srcId="{829F0831-8E55-4CFC-B984-B0D97D0623F2}" destId="{B1D52D50-E458-4379-971E-A608EF6EB7E0}" srcOrd="0" destOrd="0" presId="urn:microsoft.com/office/officeart/2005/8/layout/chevron2"/>
    <dgm:cxn modelId="{6C7E4561-B6C6-42A8-8B91-1015D90E88FA}" type="presParOf" srcId="{829F0831-8E55-4CFC-B984-B0D97D0623F2}" destId="{BDF75DEB-32AD-41CD-AA33-F26573E796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2FEF0A-DB9C-415F-8AA1-D6BD45A4A12F}">
      <dsp:nvSpPr>
        <dsp:cNvPr id="0" name=""/>
        <dsp:cNvSpPr/>
      </dsp:nvSpPr>
      <dsp:spPr>
        <a:xfrm rot="5400000">
          <a:off x="-141792" y="269163"/>
          <a:ext cx="945280" cy="661696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5400000">
        <a:off x="-141792" y="269163"/>
        <a:ext cx="945280" cy="661696"/>
      </dsp:txXfrm>
    </dsp:sp>
    <dsp:sp modelId="{0CA64854-FC8F-4D5F-B44C-8A8E5941E8E2}">
      <dsp:nvSpPr>
        <dsp:cNvPr id="0" name=""/>
        <dsp:cNvSpPr/>
      </dsp:nvSpPr>
      <dsp:spPr>
        <a:xfrm rot="5400000">
          <a:off x="4544324" y="-3877872"/>
          <a:ext cx="859987" cy="8625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</a:rPr>
            <a:t>Разработка мер по привлечению талантливой молодежи и работе с ней, в том числе выстраивание нового формата отношений с </a:t>
          </a:r>
          <a:r>
            <a:rPr lang="ru-RU" sz="2000" kern="1200" dirty="0" err="1" smtClean="0">
              <a:solidFill>
                <a:srgbClr val="002060"/>
              </a:solidFill>
            </a:rPr>
            <a:t>агроклассами</a:t>
          </a:r>
          <a:r>
            <a:rPr lang="ru-RU" sz="2000" kern="1200" dirty="0" smtClean="0">
              <a:solidFill>
                <a:srgbClr val="002060"/>
              </a:solidFill>
            </a:rPr>
            <a:t> и работы по ранней </a:t>
          </a:r>
          <a:r>
            <a:rPr lang="ru-RU" sz="2000" kern="1200" dirty="0" err="1" smtClean="0">
              <a:solidFill>
                <a:srgbClr val="002060"/>
              </a:solidFill>
            </a:rPr>
            <a:t>профилизации</a:t>
          </a:r>
          <a:r>
            <a:rPr lang="ru-RU" sz="2000" kern="1200" dirty="0" smtClean="0">
              <a:solidFill>
                <a:srgbClr val="002060"/>
              </a:solidFill>
            </a:rPr>
            <a:t> старшеклассников</a:t>
          </a:r>
          <a:endParaRPr lang="ru-RU" sz="2000" kern="1200" dirty="0">
            <a:solidFill>
              <a:srgbClr val="002060"/>
            </a:solidFill>
          </a:endParaRPr>
        </a:p>
      </dsp:txBody>
      <dsp:txXfrm rot="5400000">
        <a:off x="4544324" y="-3877872"/>
        <a:ext cx="859987" cy="8625243"/>
      </dsp:txXfrm>
    </dsp:sp>
    <dsp:sp modelId="{9F420294-3393-4311-BC95-CDE858B31D83}">
      <dsp:nvSpPr>
        <dsp:cNvPr id="0" name=""/>
        <dsp:cNvSpPr/>
      </dsp:nvSpPr>
      <dsp:spPr>
        <a:xfrm rot="5400000">
          <a:off x="-141792" y="1212588"/>
          <a:ext cx="945280" cy="661696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5400000">
        <a:off x="-141792" y="1212588"/>
        <a:ext cx="945280" cy="661696"/>
      </dsp:txXfrm>
    </dsp:sp>
    <dsp:sp modelId="{5B522ABF-7C20-4190-84DD-C3A472172D48}">
      <dsp:nvSpPr>
        <dsp:cNvPr id="0" name=""/>
        <dsp:cNvSpPr/>
      </dsp:nvSpPr>
      <dsp:spPr>
        <a:xfrm rot="5400000">
          <a:off x="4561560" y="-2934609"/>
          <a:ext cx="825514" cy="8625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</a:rPr>
            <a:t>Повышение конкурентоспособности выпускников аграрных вузов на рынке труда путем формирования у них компетенций по технологическому предпринимательству и проектной деятельности</a:t>
          </a:r>
          <a:endParaRPr lang="ru-RU" sz="2000" kern="1200" dirty="0">
            <a:solidFill>
              <a:srgbClr val="002060"/>
            </a:solidFill>
          </a:endParaRPr>
        </a:p>
      </dsp:txBody>
      <dsp:txXfrm rot="5400000">
        <a:off x="4561560" y="-2934609"/>
        <a:ext cx="825514" cy="8625243"/>
      </dsp:txXfrm>
    </dsp:sp>
    <dsp:sp modelId="{B1D52D50-E458-4379-971E-A608EF6EB7E0}">
      <dsp:nvSpPr>
        <dsp:cNvPr id="0" name=""/>
        <dsp:cNvSpPr/>
      </dsp:nvSpPr>
      <dsp:spPr>
        <a:xfrm rot="5400000">
          <a:off x="-141792" y="2050471"/>
          <a:ext cx="945280" cy="661696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5400000">
        <a:off x="-141792" y="2050471"/>
        <a:ext cx="945280" cy="661696"/>
      </dsp:txXfrm>
    </dsp:sp>
    <dsp:sp modelId="{BDF75DEB-32AD-41CD-AA33-F26573E796DF}">
      <dsp:nvSpPr>
        <dsp:cNvPr id="0" name=""/>
        <dsp:cNvSpPr/>
      </dsp:nvSpPr>
      <dsp:spPr>
        <a:xfrm rot="5400000">
          <a:off x="4667102" y="-2096725"/>
          <a:ext cx="614432" cy="8625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</a:rPr>
            <a:t>Привлечение к аккредитации образовательных программ аграрных вузов российских и зарубежных работодателей</a:t>
          </a:r>
          <a:endParaRPr lang="ru-RU" sz="2000" kern="1200" dirty="0">
            <a:solidFill>
              <a:srgbClr val="002060"/>
            </a:solidFill>
          </a:endParaRPr>
        </a:p>
      </dsp:txBody>
      <dsp:txXfrm rot="5400000">
        <a:off x="4667102" y="-2096725"/>
        <a:ext cx="614432" cy="8625243"/>
      </dsp:txXfrm>
    </dsp:sp>
    <dsp:sp modelId="{3210E85D-ECEF-4B54-A5E6-76936C40559B}">
      <dsp:nvSpPr>
        <dsp:cNvPr id="0" name=""/>
        <dsp:cNvSpPr/>
      </dsp:nvSpPr>
      <dsp:spPr>
        <a:xfrm rot="5400000">
          <a:off x="-141792" y="2888355"/>
          <a:ext cx="945280" cy="661696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endParaRPr lang="ru-RU" sz="2000" kern="1200" dirty="0"/>
        </a:p>
      </dsp:txBody>
      <dsp:txXfrm rot="5400000">
        <a:off x="-141792" y="2888355"/>
        <a:ext cx="945280" cy="661696"/>
      </dsp:txXfrm>
    </dsp:sp>
    <dsp:sp modelId="{69AECA02-4F23-480F-9F95-5D96ABEC5D3E}">
      <dsp:nvSpPr>
        <dsp:cNvPr id="0" name=""/>
        <dsp:cNvSpPr/>
      </dsp:nvSpPr>
      <dsp:spPr>
        <a:xfrm rot="5400000">
          <a:off x="4667102" y="-1258842"/>
          <a:ext cx="614432" cy="8625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</a:rPr>
            <a:t>Целенаправленное продвижение бренда аграрных вузов и реализуемых ими образовательных программ</a:t>
          </a:r>
          <a:endParaRPr lang="ru-RU" sz="2000" kern="1200" dirty="0">
            <a:solidFill>
              <a:srgbClr val="002060"/>
            </a:solidFill>
          </a:endParaRPr>
        </a:p>
      </dsp:txBody>
      <dsp:txXfrm rot="5400000">
        <a:off x="4667102" y="-1258842"/>
        <a:ext cx="614432" cy="8625243"/>
      </dsp:txXfrm>
    </dsp:sp>
    <dsp:sp modelId="{246A2730-7183-464D-B2DA-E126A0EEC322}">
      <dsp:nvSpPr>
        <dsp:cNvPr id="0" name=""/>
        <dsp:cNvSpPr/>
      </dsp:nvSpPr>
      <dsp:spPr>
        <a:xfrm rot="5400000">
          <a:off x="-141792" y="3906663"/>
          <a:ext cx="945280" cy="661696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</a:t>
          </a:r>
          <a:endParaRPr lang="ru-RU" sz="2000" kern="1200" dirty="0"/>
        </a:p>
      </dsp:txBody>
      <dsp:txXfrm rot="5400000">
        <a:off x="-141792" y="3906663"/>
        <a:ext cx="945280" cy="661696"/>
      </dsp:txXfrm>
    </dsp:sp>
    <dsp:sp modelId="{2E2A2FD2-08B0-4308-AE7E-C37D46755F8F}">
      <dsp:nvSpPr>
        <dsp:cNvPr id="0" name=""/>
        <dsp:cNvSpPr/>
      </dsp:nvSpPr>
      <dsp:spPr>
        <a:xfrm rot="5400000">
          <a:off x="4486677" y="-293196"/>
          <a:ext cx="975282" cy="8625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solidFill>
                <a:srgbClr val="002060"/>
              </a:solidFill>
            </a:rPr>
            <a:t> Трансформация дополнительного профессионального образования с целью «выращивания» лидеров отрасли через центры подготовки управленческих кадров для АПК</a:t>
          </a:r>
          <a:endParaRPr lang="ru-RU" sz="2000" kern="1200" dirty="0">
            <a:solidFill>
              <a:srgbClr val="002060"/>
            </a:solidFill>
          </a:endParaRPr>
        </a:p>
      </dsp:txBody>
      <dsp:txXfrm rot="5400000">
        <a:off x="4486677" y="-293196"/>
        <a:ext cx="975282" cy="86252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2FEF0A-DB9C-415F-8AA1-D6BD45A4A12F}">
      <dsp:nvSpPr>
        <dsp:cNvPr id="0" name=""/>
        <dsp:cNvSpPr/>
      </dsp:nvSpPr>
      <dsp:spPr>
        <a:xfrm rot="5400000">
          <a:off x="-110544" y="114744"/>
          <a:ext cx="736960" cy="515872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5400000">
        <a:off x="-110544" y="114744"/>
        <a:ext cx="736960" cy="515872"/>
      </dsp:txXfrm>
    </dsp:sp>
    <dsp:sp modelId="{0CA64854-FC8F-4D5F-B44C-8A8E5941E8E2}">
      <dsp:nvSpPr>
        <dsp:cNvPr id="0" name=""/>
        <dsp:cNvSpPr/>
      </dsp:nvSpPr>
      <dsp:spPr>
        <a:xfrm rot="5400000">
          <a:off x="5161834" y="-4641760"/>
          <a:ext cx="479276" cy="9771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Внедрение новых форматов научно-образовательной интеграции</a:t>
          </a:r>
          <a:endParaRPr lang="ru-RU" sz="1800" kern="1200" dirty="0">
            <a:solidFill>
              <a:srgbClr val="002060"/>
            </a:solidFill>
          </a:endParaRPr>
        </a:p>
      </dsp:txBody>
      <dsp:txXfrm rot="5400000">
        <a:off x="5161834" y="-4641760"/>
        <a:ext cx="479276" cy="9771199"/>
      </dsp:txXfrm>
    </dsp:sp>
    <dsp:sp modelId="{9F420294-3393-4311-BC95-CDE858B31D83}">
      <dsp:nvSpPr>
        <dsp:cNvPr id="0" name=""/>
        <dsp:cNvSpPr/>
      </dsp:nvSpPr>
      <dsp:spPr>
        <a:xfrm rot="5400000">
          <a:off x="-110544" y="770438"/>
          <a:ext cx="736960" cy="515872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5400000">
        <a:off x="-110544" y="770438"/>
        <a:ext cx="736960" cy="515872"/>
      </dsp:txXfrm>
    </dsp:sp>
    <dsp:sp modelId="{5B522ABF-7C20-4190-84DD-C3A472172D48}">
      <dsp:nvSpPr>
        <dsp:cNvPr id="0" name=""/>
        <dsp:cNvSpPr/>
      </dsp:nvSpPr>
      <dsp:spPr>
        <a:xfrm rot="5400000">
          <a:off x="5161960" y="-3986192"/>
          <a:ext cx="479024" cy="9771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Создание объединений исследовательских коллективов вузов, академических институтов и предприятий для проведения междисциплинарных прикладных исследований</a:t>
          </a:r>
          <a:endParaRPr lang="ru-RU" sz="1800" kern="1200" dirty="0">
            <a:solidFill>
              <a:srgbClr val="002060"/>
            </a:solidFill>
          </a:endParaRPr>
        </a:p>
      </dsp:txBody>
      <dsp:txXfrm rot="5400000">
        <a:off x="5161960" y="-3986192"/>
        <a:ext cx="479024" cy="9771199"/>
      </dsp:txXfrm>
    </dsp:sp>
    <dsp:sp modelId="{B1D52D50-E458-4379-971E-A608EF6EB7E0}">
      <dsp:nvSpPr>
        <dsp:cNvPr id="0" name=""/>
        <dsp:cNvSpPr/>
      </dsp:nvSpPr>
      <dsp:spPr>
        <a:xfrm rot="5400000">
          <a:off x="-110544" y="1426133"/>
          <a:ext cx="736960" cy="515872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5400000">
        <a:off x="-110544" y="1426133"/>
        <a:ext cx="736960" cy="515872"/>
      </dsp:txXfrm>
    </dsp:sp>
    <dsp:sp modelId="{BDF75DEB-32AD-41CD-AA33-F26573E796DF}">
      <dsp:nvSpPr>
        <dsp:cNvPr id="0" name=""/>
        <dsp:cNvSpPr/>
      </dsp:nvSpPr>
      <dsp:spPr>
        <a:xfrm rot="5400000">
          <a:off x="5161960" y="-3330498"/>
          <a:ext cx="479024" cy="9771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Создание базовых кафедр аграрных вузов в НИИ РАН аграрного профиля, на предприятиях-партнерах</a:t>
          </a:r>
          <a:endParaRPr lang="ru-RU" sz="1800" kern="1200" dirty="0">
            <a:solidFill>
              <a:srgbClr val="002060"/>
            </a:solidFill>
          </a:endParaRPr>
        </a:p>
      </dsp:txBody>
      <dsp:txXfrm rot="5400000">
        <a:off x="5161960" y="-3330498"/>
        <a:ext cx="479024" cy="9771199"/>
      </dsp:txXfrm>
    </dsp:sp>
    <dsp:sp modelId="{3210E85D-ECEF-4B54-A5E6-76936C40559B}">
      <dsp:nvSpPr>
        <dsp:cNvPr id="0" name=""/>
        <dsp:cNvSpPr/>
      </dsp:nvSpPr>
      <dsp:spPr>
        <a:xfrm rot="5400000">
          <a:off x="-110544" y="2081827"/>
          <a:ext cx="736960" cy="515872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5400000">
        <a:off x="-110544" y="2081827"/>
        <a:ext cx="736960" cy="515872"/>
      </dsp:txXfrm>
    </dsp:sp>
    <dsp:sp modelId="{69AECA02-4F23-480F-9F95-5D96ABEC5D3E}">
      <dsp:nvSpPr>
        <dsp:cNvPr id="0" name=""/>
        <dsp:cNvSpPr/>
      </dsp:nvSpPr>
      <dsp:spPr>
        <a:xfrm rot="5400000">
          <a:off x="5161960" y="-2674804"/>
          <a:ext cx="479024" cy="9771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Развитие  учебно-опытных  хозяйств  аграрных  вузов </a:t>
          </a:r>
          <a:endParaRPr lang="ru-RU" sz="1800" kern="1200" dirty="0">
            <a:solidFill>
              <a:srgbClr val="002060"/>
            </a:solidFill>
          </a:endParaRPr>
        </a:p>
      </dsp:txBody>
      <dsp:txXfrm rot="5400000">
        <a:off x="5161960" y="-2674804"/>
        <a:ext cx="479024" cy="9771199"/>
      </dsp:txXfrm>
    </dsp:sp>
    <dsp:sp modelId="{246A2730-7183-464D-B2DA-E126A0EEC322}">
      <dsp:nvSpPr>
        <dsp:cNvPr id="0" name=""/>
        <dsp:cNvSpPr/>
      </dsp:nvSpPr>
      <dsp:spPr>
        <a:xfrm rot="5400000">
          <a:off x="-110544" y="2878184"/>
          <a:ext cx="736960" cy="515872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5400000">
        <a:off x="-110544" y="2878184"/>
        <a:ext cx="736960" cy="515872"/>
      </dsp:txXfrm>
    </dsp:sp>
    <dsp:sp modelId="{2E2A2FD2-08B0-4308-AE7E-C37D46755F8F}">
      <dsp:nvSpPr>
        <dsp:cNvPr id="0" name=""/>
        <dsp:cNvSpPr/>
      </dsp:nvSpPr>
      <dsp:spPr>
        <a:xfrm rot="5400000">
          <a:off x="5021296" y="-1919504"/>
          <a:ext cx="760350" cy="9771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solidFill>
                <a:srgbClr val="002060"/>
              </a:solidFill>
            </a:rPr>
            <a:t>Создание сетевых центров компетенций и центров коллективного пользования и уникальных научных установок на базе аграрных вузов</a:t>
          </a:r>
          <a:endParaRPr lang="ru-RU" sz="1800" kern="1200" dirty="0">
            <a:solidFill>
              <a:srgbClr val="002060"/>
            </a:solidFill>
          </a:endParaRPr>
        </a:p>
      </dsp:txBody>
      <dsp:txXfrm rot="5400000">
        <a:off x="5021296" y="-1919504"/>
        <a:ext cx="760350" cy="9771199"/>
      </dsp:txXfrm>
    </dsp:sp>
    <dsp:sp modelId="{F92A41AB-FAF8-41A8-A95E-559EB98E8C3D}">
      <dsp:nvSpPr>
        <dsp:cNvPr id="0" name=""/>
        <dsp:cNvSpPr/>
      </dsp:nvSpPr>
      <dsp:spPr>
        <a:xfrm rot="5400000">
          <a:off x="-110544" y="3571472"/>
          <a:ext cx="736960" cy="515872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 rot="5400000">
        <a:off x="-110544" y="3571472"/>
        <a:ext cx="736960" cy="515872"/>
      </dsp:txXfrm>
    </dsp:sp>
    <dsp:sp modelId="{C893BCDD-BFCB-41C5-A752-30D3394B9529}">
      <dsp:nvSpPr>
        <dsp:cNvPr id="0" name=""/>
        <dsp:cNvSpPr/>
      </dsp:nvSpPr>
      <dsp:spPr>
        <a:xfrm rot="5400000">
          <a:off x="5124366" y="-1185159"/>
          <a:ext cx="554212" cy="9771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Опережающее  обновление  материально-технической  базы  аграрных  вузов</a:t>
          </a:r>
          <a:endParaRPr lang="ru-RU" sz="1800" kern="1200" dirty="0">
            <a:solidFill>
              <a:srgbClr val="002060"/>
            </a:solidFill>
          </a:endParaRPr>
        </a:p>
      </dsp:txBody>
      <dsp:txXfrm rot="5400000">
        <a:off x="5124366" y="-1185159"/>
        <a:ext cx="554212" cy="9771199"/>
      </dsp:txXfrm>
    </dsp:sp>
    <dsp:sp modelId="{2C871B17-0411-4E4D-B7BB-F7426F8CF7BB}">
      <dsp:nvSpPr>
        <dsp:cNvPr id="0" name=""/>
        <dsp:cNvSpPr/>
      </dsp:nvSpPr>
      <dsp:spPr>
        <a:xfrm rot="5400000">
          <a:off x="-110544" y="4227166"/>
          <a:ext cx="736960" cy="515872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</a:t>
          </a:r>
          <a:endParaRPr lang="ru-RU" sz="1800" kern="1200" dirty="0"/>
        </a:p>
      </dsp:txBody>
      <dsp:txXfrm rot="5400000">
        <a:off x="-110544" y="4227166"/>
        <a:ext cx="736960" cy="515872"/>
      </dsp:txXfrm>
    </dsp:sp>
    <dsp:sp modelId="{93CCCF59-AC9A-4CE4-AB8C-DF2E66B8E0AC}">
      <dsp:nvSpPr>
        <dsp:cNvPr id="0" name=""/>
        <dsp:cNvSpPr/>
      </dsp:nvSpPr>
      <dsp:spPr>
        <a:xfrm rot="5400000">
          <a:off x="5161960" y="-529464"/>
          <a:ext cx="479024" cy="9771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Развитие в организациях отраслевого образования широкого набора консультационных услуг</a:t>
          </a:r>
          <a:endParaRPr lang="ru-RU" sz="1800" kern="1200" dirty="0">
            <a:solidFill>
              <a:srgbClr val="002060"/>
            </a:solidFill>
          </a:endParaRPr>
        </a:p>
      </dsp:txBody>
      <dsp:txXfrm rot="5400000">
        <a:off x="5161960" y="-529464"/>
        <a:ext cx="479024" cy="97711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2FEF0A-DB9C-415F-8AA1-D6BD45A4A12F}">
      <dsp:nvSpPr>
        <dsp:cNvPr id="0" name=""/>
        <dsp:cNvSpPr/>
      </dsp:nvSpPr>
      <dsp:spPr>
        <a:xfrm rot="5400000">
          <a:off x="-225813" y="437642"/>
          <a:ext cx="1505423" cy="1053796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5400000">
        <a:off x="-225813" y="437642"/>
        <a:ext cx="1505423" cy="1053796"/>
      </dsp:txXfrm>
    </dsp:sp>
    <dsp:sp modelId="{0CA64854-FC8F-4D5F-B44C-8A8E5941E8E2}">
      <dsp:nvSpPr>
        <dsp:cNvPr id="0" name=""/>
        <dsp:cNvSpPr/>
      </dsp:nvSpPr>
      <dsp:spPr>
        <a:xfrm rot="5400000">
          <a:off x="3794106" y="-2736818"/>
          <a:ext cx="1395201" cy="6875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</a:rPr>
            <a:t>Создание общей цифровой образовательной среды </a:t>
          </a:r>
          <a:r>
            <a:rPr lang="ru-RU" sz="2000" kern="1200" dirty="0" err="1" smtClean="0">
              <a:solidFill>
                <a:srgbClr val="002060"/>
              </a:solidFill>
            </a:rPr>
            <a:t>агровузов</a:t>
          </a:r>
          <a:r>
            <a:rPr lang="ru-RU" sz="2000" kern="1200" dirty="0" smtClean="0">
              <a:solidFill>
                <a:srgbClr val="002060"/>
              </a:solidFill>
            </a:rPr>
            <a:t>, разработка сетевых образовательных программ с привлечением специалистов из предприятий из реального сектора экономики и органов власти; </a:t>
          </a:r>
          <a:endParaRPr lang="ru-RU" sz="2000" kern="1200" dirty="0">
            <a:solidFill>
              <a:srgbClr val="002060"/>
            </a:solidFill>
          </a:endParaRPr>
        </a:p>
      </dsp:txBody>
      <dsp:txXfrm rot="5400000">
        <a:off x="3794106" y="-2736818"/>
        <a:ext cx="1395201" cy="6875821"/>
      </dsp:txXfrm>
    </dsp:sp>
    <dsp:sp modelId="{9F420294-3393-4311-BC95-CDE858B31D83}">
      <dsp:nvSpPr>
        <dsp:cNvPr id="0" name=""/>
        <dsp:cNvSpPr/>
      </dsp:nvSpPr>
      <dsp:spPr>
        <a:xfrm rot="5400000">
          <a:off x="-225813" y="1819274"/>
          <a:ext cx="1505423" cy="1053796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5400000">
        <a:off x="-225813" y="1819274"/>
        <a:ext cx="1505423" cy="1053796"/>
      </dsp:txXfrm>
    </dsp:sp>
    <dsp:sp modelId="{5B522ABF-7C20-4190-84DD-C3A472172D48}">
      <dsp:nvSpPr>
        <dsp:cNvPr id="0" name=""/>
        <dsp:cNvSpPr/>
      </dsp:nvSpPr>
      <dsp:spPr>
        <a:xfrm rot="5400000">
          <a:off x="3949853" y="-1355186"/>
          <a:ext cx="1083707" cy="6875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</a:rPr>
            <a:t>Организация на базе аграрных вузов центров социального проектирования и инновационного развития сельских территорий;</a:t>
          </a:r>
          <a:endParaRPr lang="ru-RU" sz="2000" kern="1200" dirty="0">
            <a:solidFill>
              <a:srgbClr val="002060"/>
            </a:solidFill>
          </a:endParaRPr>
        </a:p>
      </dsp:txBody>
      <dsp:txXfrm rot="5400000">
        <a:off x="3949853" y="-1355186"/>
        <a:ext cx="1083707" cy="6875821"/>
      </dsp:txXfrm>
    </dsp:sp>
    <dsp:sp modelId="{B1D52D50-E458-4379-971E-A608EF6EB7E0}">
      <dsp:nvSpPr>
        <dsp:cNvPr id="0" name=""/>
        <dsp:cNvSpPr/>
      </dsp:nvSpPr>
      <dsp:spPr>
        <a:xfrm rot="5400000">
          <a:off x="-225813" y="3288930"/>
          <a:ext cx="1505423" cy="1053796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5400000">
        <a:off x="-225813" y="3288930"/>
        <a:ext cx="1505423" cy="1053796"/>
      </dsp:txXfrm>
    </dsp:sp>
    <dsp:sp modelId="{BDF75DEB-32AD-41CD-AA33-F26573E796DF}">
      <dsp:nvSpPr>
        <dsp:cNvPr id="0" name=""/>
        <dsp:cNvSpPr/>
      </dsp:nvSpPr>
      <dsp:spPr>
        <a:xfrm rot="5400000">
          <a:off x="3861830" y="114469"/>
          <a:ext cx="1259753" cy="6875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</a:rPr>
            <a:t>Развитие системы опережающей целевой подготовки специалистов для предприятий отрасли с выстраиванием индивидуальных образовательных траекторий на всех уровнях образования.</a:t>
          </a:r>
          <a:endParaRPr lang="ru-RU" sz="2000" kern="1200" dirty="0">
            <a:solidFill>
              <a:srgbClr val="002060"/>
            </a:solidFill>
          </a:endParaRPr>
        </a:p>
      </dsp:txBody>
      <dsp:txXfrm rot="5400000">
        <a:off x="3861830" y="114469"/>
        <a:ext cx="1259753" cy="6875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71940-7206-4EF6-A9A2-69C0C029B809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8CC9-BA59-497C-97E0-91D292B68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8CC9-BA59-497C-97E0-91D292B6823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поручений, здесь пример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8CC9-BA59-497C-97E0-91D292B6823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8CC9-BA59-497C-97E0-91D292B6823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4354F5-061E-4751-ADB5-C1245098B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30140CB-528D-4FA2-916E-D6FAF1F5D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94CB40-CE84-4505-98C1-E244F647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10DC-F28A-41A6-9106-92D57A0122D8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0D72D7-14D8-41ED-9F73-A6CAA443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DB4CD3-AC3D-455F-8AD0-3A478966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67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49" y="594001"/>
            <a:ext cx="64935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949" y="1736324"/>
            <a:ext cx="6525000" cy="85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ADD62E3-6759-4646-858D-375433F62C6C}"/>
              </a:ext>
            </a:extLst>
          </p:cNvPr>
          <p:cNvSpPr/>
          <p:nvPr userDrawn="1"/>
        </p:nvSpPr>
        <p:spPr>
          <a:xfrm flipH="1">
            <a:off x="-1" y="6308998"/>
            <a:ext cx="7423501" cy="54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1">
            <a:extLst>
              <a:ext uri="{FF2B5EF4-FFF2-40B4-BE49-F238E27FC236}">
                <a16:creationId xmlns="" xmlns:a16="http://schemas.microsoft.com/office/drawing/2014/main" id="{C2B4DA70-53E7-4B96-A26A-9E85A3ED9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5999" y="594001"/>
            <a:ext cx="4410001" cy="566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2449" y="2915548"/>
            <a:ext cx="2970897" cy="366794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7">
            <a:extLst>
              <a:ext uri="{FF2B5EF4-FFF2-40B4-BE49-F238E27FC236}">
                <a16:creationId xmlns="" xmlns:a16="http://schemas.microsoft.com/office/drawing/2014/main" id="{545BF82E-0005-4C40-9F7D-EF474BCD32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448" y="2915547"/>
            <a:ext cx="2970897" cy="366794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71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4" y="363655"/>
            <a:ext cx="7261501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574" y="1407123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>
            <a:off x="364496" y="3159001"/>
            <a:ext cx="11860355" cy="33459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="" xmlns:a16="http://schemas.microsoft.com/office/drawing/2014/main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951" y="729000"/>
            <a:ext cx="3698551" cy="530669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40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 flipV="1">
            <a:off x="-2" y="-2"/>
            <a:ext cx="12224851" cy="342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исунок 7">
            <a:extLst>
              <a:ext uri="{FF2B5EF4-FFF2-40B4-BE49-F238E27FC236}">
                <a16:creationId xmlns="" xmlns:a16="http://schemas.microsoft.com/office/drawing/2014/main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724" y="440624"/>
            <a:ext cx="3698551" cy="5868376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11">
            <a:extLst>
              <a:ext uri="{FF2B5EF4-FFF2-40B4-BE49-F238E27FC236}">
                <a16:creationId xmlns="" xmlns:a16="http://schemas.microsoft.com/office/drawing/2014/main" id="{9160C400-2233-4E4D-A368-4290EA142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9917" y="1584000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="" xmlns:a16="http://schemas.microsoft.com/office/drawing/2014/main" id="{754F3962-98E8-4124-9F3B-E312F367A8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001" y="3617466"/>
            <a:ext cx="7261501" cy="26915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2077FD-7CCC-4AC8-9F72-74535704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01" y="388935"/>
            <a:ext cx="7275418" cy="119506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12790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 flipV="1">
            <a:off x="-3" y="-3"/>
            <a:ext cx="12224851" cy="68580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794825C-1044-450A-8E35-14455AD09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3429000"/>
            <a:ext cx="7334250" cy="1484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24C9FB-B954-402C-8866-2914B60C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944000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17290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A10A81-0A01-46FD-9456-91091EC2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27D4AF-8039-495C-B4B2-5396C877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B2A9C07-03C4-4149-B862-1805D6B1B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629BFF2-E7E9-4FAC-BC5A-DA7114084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0FD09C2-247D-42B8-BF11-F36209434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19243D8-A585-4CE4-9989-28ADA737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FB9C-3D5F-438C-B06B-4B57446A7894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EAFDA43-84DE-4D1F-AA5E-AB0392EE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02F2982-9CAA-4512-BDFF-94150131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9893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84E8EC-8932-4AF4-B988-864471A7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A4DFAC-16FF-4B0E-B86B-58CADA63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B9F0-B0E7-4597-BE93-BE35E165B811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1102F3C-1400-45C3-8EA7-F4575C77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8DB83A0-BE45-4ADF-9193-0629FFAD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41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2E70F8D-2F26-4EAA-8784-1E19EFDD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8748-BE90-4A89-87CC-D4CF21A31CBE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AADDB84-A99D-47D1-97C2-F9709887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B825D61-F579-44E4-A029-0596DEE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74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FF6834-F3A6-4C1A-8135-09D39EA7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846087-2B1F-4388-813A-63246B29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4A791C3-CB66-41E7-B54D-F792BADA8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F05580-7B66-4198-89DF-761ADB6E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4AB6-DE23-444A-A5D9-A3DB532458EB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E3AB7C-8F82-45B5-9435-13B817A8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A3ADD2C-5886-485B-9E26-4D0355E7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4532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D75656-7927-4028-8F2C-3703DE8D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8065C3A-58E0-4317-A005-4CDE7A850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8D513E-4780-4865-BEB2-743BEA701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E8BCAA-F398-48DA-AC84-1FC811D5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473E-45B6-4922-8D11-CD712A9F10AF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2F36A85-CC79-449B-B1BF-EB7B2A6C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0FD0E41-62AF-41D9-92E6-BE48FA00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596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4AB11-345A-4E71-865B-CBCDC10F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0A9A25D-0929-44E8-A479-BE0C8240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7D4536-B839-4448-BF71-576542A6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7F7F-269A-4C8E-A60B-6C6F04132961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8C6F98-25D8-4470-ABE7-997D0B6C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975E96-6F45-4170-B216-90D34F88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332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44305F-A270-4B1C-BC95-5F01BF4B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0FD152-1D31-4AF5-A5BB-9AC0A6B40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0B6885-F39F-4CD2-865A-7050F37D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A875-9E6F-4AEB-A4EC-6DAFAD3DD7FF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AD83C4-44A5-4F17-8830-28B5DCDA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136DAC-401F-47C4-B621-8F134E40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6648354-3FFC-45FA-8EF2-ED7FF88A7546}"/>
              </a:ext>
            </a:extLst>
          </p:cNvPr>
          <p:cNvSpPr/>
          <p:nvPr userDrawn="1"/>
        </p:nvSpPr>
        <p:spPr>
          <a:xfrm>
            <a:off x="4836000" y="6361400"/>
            <a:ext cx="7356000" cy="53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DA2A526-49D8-416B-9145-AF48A1F30566}"/>
              </a:ext>
            </a:extLst>
          </p:cNvPr>
          <p:cNvSpPr/>
          <p:nvPr userDrawn="1"/>
        </p:nvSpPr>
        <p:spPr>
          <a:xfrm>
            <a:off x="0" y="1740188"/>
            <a:ext cx="606000" cy="51538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353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BCA50B9-9C7F-4C4F-85C2-77A38E55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8FCB700-ADCA-4646-9A1E-F2810ED72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3EAC93-BC73-4FB2-AEF7-E1F44D1C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DBBD-4419-4A92-8034-DD0245FB0743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0A4377-AC2C-4FCA-8797-73433F10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11EFFA-DB57-41B0-818A-0284AD9B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31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192617-97CC-475C-B168-B16A7D70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F28333-4562-4FDC-BDD0-0F64FE79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4CC2F4-1F0A-426C-A49D-3DC308A7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7943-4E17-46F9-9530-AFFE0EB6F519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D42F8B-0000-43CA-AD35-C72F35F0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A0C6EA-71BE-4CC4-93D4-9C47C5BB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052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A8B5B-9D14-4205-88AD-32FB8624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F0A718-E508-46B3-A23F-2BECEAF91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93AD259-07E6-47C0-8F69-7CF72520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F19AD5-182D-4646-A6F0-D4B32C44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B3E7-FD52-4922-A091-36E1A95E5B61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A5D8F99-B7C1-4A24-A260-33A24092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B9F35D-F5AD-4D2B-A81C-B7A09821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635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2091000" y="447750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1021555"/>
            <a:ext cx="3420000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3E73841-EE02-4C80-87BF-07D6556EAF56}"/>
              </a:ext>
            </a:extLst>
          </p:cNvPr>
          <p:cNvSpPr/>
          <p:nvPr userDrawn="1"/>
        </p:nvSpPr>
        <p:spPr>
          <a:xfrm>
            <a:off x="3862862" y="1172162"/>
            <a:ext cx="652675" cy="4320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55A83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000" y="1578587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3330574"/>
            <a:ext cx="6525000" cy="1325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14479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381000" y="447748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1000" y="1021554"/>
            <a:ext cx="4098388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97" y="1008954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747" y="2574000"/>
            <a:ext cx="6525000" cy="326244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3856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09007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 flipH="1">
            <a:off x="0" y="0"/>
            <a:ext cx="2091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369001"/>
            <a:ext cx="4050000" cy="6165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864000"/>
            <a:ext cx="6918150" cy="526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1189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6000" y="594000"/>
            <a:ext cx="4140000" cy="5714999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6001" y="4079565"/>
            <a:ext cx="4140000" cy="25444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3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2E7C2B-DBC7-4DC6-BE48-6CC4179A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3BE3A49-B78D-4DA9-AA76-4064F8586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A73D2E-8E5D-411B-B766-5E9DD0B12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E937-0F33-4567-AF4D-5783159C6AF9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5E8B24-9FAC-4BFA-951E-DFC439BE9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AB0821-98F4-4674-8A81-508395B9B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2"/>
            <a:extLst>
              <a:ext uri="{FF2B5EF4-FFF2-40B4-BE49-F238E27FC236}">
                <a16:creationId xmlns="" xmlns:a16="http://schemas.microsoft.com/office/drawing/2014/main" id="{04EFABF7-9814-4A5F-B176-1A217D8D1B7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62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8" r:id="rId10"/>
    <p:sldLayoutId id="2147483665" r:id="rId11"/>
    <p:sldLayoutId id="2147483666" r:id="rId12"/>
    <p:sldLayoutId id="2147483667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999A64-36FB-4312-B5D0-A852B2BEB901}"/>
              </a:ext>
            </a:extLst>
          </p:cNvPr>
          <p:cNvSpPr/>
          <p:nvPr/>
        </p:nvSpPr>
        <p:spPr>
          <a:xfrm>
            <a:off x="0" y="1357298"/>
            <a:ext cx="12192000" cy="4714908"/>
          </a:xfrm>
          <a:prstGeom prst="rect">
            <a:avLst/>
          </a:prstGeom>
          <a:solidFill>
            <a:srgbClr val="55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1919D9-9FEF-4C3F-BCC8-DA35AB3C6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298" y="1857364"/>
            <a:ext cx="10082702" cy="2131964"/>
          </a:xfrm>
        </p:spPr>
        <p:txBody>
          <a:bodyPr>
            <a:noAutofit/>
          </a:bodyPr>
          <a:lstStyle/>
          <a:p>
            <a:pPr algn="l"/>
            <a:r>
              <a:rPr lang="ru-RU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приоритетах развития аграрных вузов в контексте формирования </a:t>
            </a:r>
            <a:br>
              <a:rPr lang="ru-RU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стратегического академического лидерства </a:t>
            </a:r>
            <a:endParaRPr lang="ru-RU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Растение">
            <a:extLst>
              <a:ext uri="{FF2B5EF4-FFF2-40B4-BE49-F238E27FC236}">
                <a16:creationId xmlns="" xmlns:a16="http://schemas.microsoft.com/office/drawing/2014/main" id="{48AE4309-56F4-412A-BDBD-987E4345E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84" y="2143116"/>
            <a:ext cx="1516476" cy="15164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340" y="188642"/>
            <a:ext cx="689483" cy="6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vberdishev\Desktop\Агрообразование\АгроЛого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085" y="187304"/>
            <a:ext cx="714380" cy="671358"/>
          </a:xfrm>
          <a:prstGeom prst="rect">
            <a:avLst/>
          </a:prstGeom>
          <a:noFill/>
        </p:spPr>
      </p:pic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FC95865-F524-4767-8360-C5F3B9C7E41B}"/>
              </a:ext>
            </a:extLst>
          </p:cNvPr>
          <p:cNvSpPr txBox="1">
            <a:spLocks/>
          </p:cNvSpPr>
          <p:nvPr/>
        </p:nvSpPr>
        <p:spPr>
          <a:xfrm>
            <a:off x="3024166" y="4000505"/>
            <a:ext cx="8715437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7200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Трухачев Владимир Иванович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председатель Ассоциации образовательных учреждений АПК и рыболовства,</a:t>
            </a:r>
            <a:b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ректор ФГБОУ ВО «РГАУ – МСХА имени К.А. Тимирязева»,</a:t>
            </a:r>
            <a:b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академик РАН, профессор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8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712" y="1714488"/>
            <a:ext cx="10858576" cy="4786346"/>
          </a:xfrm>
        </p:spPr>
        <p:txBody>
          <a:bodyPr>
            <a:normAutofit lnSpcReduction="10000"/>
          </a:bodyPr>
          <a:lstStyle/>
          <a:p>
            <a:pPr marL="0" indent="342900">
              <a:spcBef>
                <a:spcPts val="0"/>
              </a:spcBef>
            </a:pPr>
            <a:r>
              <a:rPr lang="ru-RU" sz="3200" dirty="0" smtClean="0">
                <a:solidFill>
                  <a:srgbClr val="002060"/>
                </a:solidFill>
              </a:rPr>
              <a:t>Незначительные средства на </a:t>
            </a:r>
            <a:r>
              <a:rPr lang="ru-RU" sz="3200" b="1" dirty="0" smtClean="0">
                <a:solidFill>
                  <a:srgbClr val="002060"/>
                </a:solidFill>
              </a:rPr>
              <a:t>развитие материальной базы вузов</a:t>
            </a:r>
            <a:r>
              <a:rPr lang="ru-RU" sz="3200" dirty="0" smtClean="0">
                <a:solidFill>
                  <a:srgbClr val="002060"/>
                </a:solidFill>
              </a:rPr>
              <a:t>. При потребности в 8 -10 млрд. руб. выделяется около 2 млрд. руб. 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0" indent="342900">
              <a:spcBef>
                <a:spcPts val="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Существующая система оценки вузов </a:t>
            </a:r>
            <a:r>
              <a:rPr lang="ru-RU" sz="3200" dirty="0" smtClean="0">
                <a:solidFill>
                  <a:srgbClr val="002060"/>
                </a:solidFill>
              </a:rPr>
              <a:t>не позволяет должным образом конкурировать с вузами, подведомственными </a:t>
            </a:r>
            <a:r>
              <a:rPr lang="ru-RU" sz="3200" dirty="0" err="1" smtClean="0">
                <a:solidFill>
                  <a:srgbClr val="002060"/>
                </a:solidFill>
              </a:rPr>
              <a:t>Минобрнауки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0" indent="342900">
              <a:spcBef>
                <a:spcPts val="0"/>
              </a:spcBef>
            </a:pPr>
            <a:r>
              <a:rPr lang="ru-RU" sz="3200" dirty="0" smtClean="0">
                <a:solidFill>
                  <a:srgbClr val="002060"/>
                </a:solidFill>
              </a:rPr>
              <a:t>Расходы на </a:t>
            </a:r>
            <a:r>
              <a:rPr lang="ru-RU" sz="3200" b="1" dirty="0" smtClean="0">
                <a:solidFill>
                  <a:srgbClr val="002060"/>
                </a:solidFill>
              </a:rPr>
              <a:t>содержание базы практической подготовки </a:t>
            </a:r>
            <a:r>
              <a:rPr lang="ru-RU" sz="3200" dirty="0" smtClean="0">
                <a:solidFill>
                  <a:srgbClr val="002060"/>
                </a:solidFill>
              </a:rPr>
              <a:t>по аграрным специальностям не учитываются в нормативах затрат</a:t>
            </a:r>
          </a:p>
          <a:p>
            <a:pPr marL="0" indent="342900">
              <a:spcBef>
                <a:spcPts val="0"/>
              </a:spcBef>
            </a:pPr>
            <a:r>
              <a:rPr lang="ru-RU" sz="3200" dirty="0" smtClean="0">
                <a:solidFill>
                  <a:srgbClr val="002060"/>
                </a:solidFill>
              </a:rPr>
              <a:t>Недофинансирование </a:t>
            </a:r>
            <a:r>
              <a:rPr lang="ru-RU" sz="3200" b="1" dirty="0" smtClean="0">
                <a:solidFill>
                  <a:srgbClr val="002060"/>
                </a:solidFill>
              </a:rPr>
              <a:t>сельскохозяйственных техникумов</a:t>
            </a:r>
            <a:r>
              <a:rPr lang="ru-RU" sz="3200" dirty="0" smtClean="0">
                <a:solidFill>
                  <a:srgbClr val="002060"/>
                </a:solidFill>
              </a:rPr>
              <a:t>, присоединенных к аграрным вузам</a:t>
            </a:r>
          </a:p>
          <a:p>
            <a:pPr marL="0" indent="34290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274638"/>
            <a:ext cx="109728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Проблемы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системы аграрного образования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10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81752" y="3571876"/>
            <a:ext cx="5810248" cy="26432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300" b="1" dirty="0" smtClean="0">
                <a:solidFill>
                  <a:srgbClr val="002060"/>
                </a:solidFill>
              </a:rPr>
              <a:t>Взаимодействие руководства отрасли и аграрного образования </a:t>
            </a:r>
            <a:endParaRPr lang="ru-RU" sz="43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8150" y="1785926"/>
            <a:ext cx="5643602" cy="4714908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Задачи   совершенствования аграрного образования были рассмотрены:</a:t>
            </a:r>
          </a:p>
          <a:p>
            <a:pPr marL="0" indent="342900">
              <a:lnSpc>
                <a:spcPct val="120000"/>
              </a:lnSpc>
              <a:spcBef>
                <a:spcPts val="5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 на совещаниях, проведенных Министром сельского хозяйства Российской Федерации Дмитрием Николаевичем Патрушевым 23 ноября  2018 года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 г. Краснодаре и 29 ноября 2019 года в г. Ставрополе;</a:t>
            </a:r>
          </a:p>
          <a:p>
            <a:pPr marL="0" indent="342900">
              <a:lnSpc>
                <a:spcPct val="120000"/>
              </a:lnSpc>
              <a:spcBef>
                <a:spcPts val="5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9 августа 2019 года на расширенном заседании Президиума Ассоциации «</a:t>
            </a:r>
            <a:r>
              <a:rPr lang="ru-RU" sz="2400" dirty="0" err="1" smtClean="0">
                <a:solidFill>
                  <a:srgbClr val="002060"/>
                </a:solidFill>
              </a:rPr>
              <a:t>Агрообразование</a:t>
            </a:r>
            <a:r>
              <a:rPr lang="ru-RU" sz="2400" dirty="0" smtClean="0">
                <a:solidFill>
                  <a:srgbClr val="002060"/>
                </a:solidFill>
              </a:rPr>
              <a:t>» с участием заместителя Министра сельского хозяйства Российской Федерации </a:t>
            </a:r>
            <a:r>
              <a:rPr lang="ru-RU" sz="2400" dirty="0" err="1" smtClean="0">
                <a:solidFill>
                  <a:srgbClr val="002060"/>
                </a:solidFill>
              </a:rPr>
              <a:t>Увайдова</a:t>
            </a:r>
            <a:r>
              <a:rPr lang="ru-RU" sz="2400" dirty="0" smtClean="0">
                <a:solidFill>
                  <a:srgbClr val="002060"/>
                </a:solidFill>
              </a:rPr>
              <a:t> Максима Иосифовича и директора </a:t>
            </a:r>
            <a:r>
              <a:rPr lang="ru-RU" sz="2400" dirty="0" err="1" smtClean="0">
                <a:solidFill>
                  <a:srgbClr val="002060"/>
                </a:solidFill>
              </a:rPr>
              <a:t>Депнаучтехполитики</a:t>
            </a:r>
            <a:r>
              <a:rPr lang="ru-RU" sz="2400" dirty="0" smtClean="0">
                <a:solidFill>
                  <a:srgbClr val="002060"/>
                </a:solidFill>
              </a:rPr>
              <a:t> Минсельхоза России Ивановой Нины Александровны;</a:t>
            </a:r>
          </a:p>
          <a:p>
            <a:pPr marL="0" indent="342900">
              <a:lnSpc>
                <a:spcPct val="120000"/>
              </a:lnSpc>
              <a:spcBef>
                <a:spcPts val="5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ежегодно на совещаниях-семинарах проректоров   по учебной и научной работе, деканов профильных факультетов;</a:t>
            </a:r>
          </a:p>
          <a:p>
            <a:pPr marL="0" indent="342900">
              <a:lnSpc>
                <a:spcPct val="120000"/>
              </a:lnSpc>
              <a:spcBef>
                <a:spcPts val="5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на научных и научно-практических конференциях.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96066" y="3643314"/>
            <a:ext cx="55959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«Основными задачами аграрного образования 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в России на сегодняшний день остаются повышение научной продуктивности,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активизация НИОКР и </a:t>
            </a:r>
            <a:r>
              <a:rPr lang="ru-RU" sz="2000" i="1" dirty="0" err="1" smtClean="0">
                <a:solidFill>
                  <a:srgbClr val="002060"/>
                </a:solidFill>
              </a:rPr>
              <a:t>трансфера</a:t>
            </a:r>
            <a:r>
              <a:rPr lang="ru-RU" sz="2000" i="1" dirty="0" smtClean="0">
                <a:solidFill>
                  <a:srgbClr val="002060"/>
                </a:solidFill>
              </a:rPr>
              <a:t> технологий, 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а также усиление ориентации на рынки труда, развитие предпринимательства,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повышение престижа аграрных профессий»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Д.Н. Патрушев</a:t>
            </a:r>
            <a:r>
              <a:rPr lang="ru-RU" sz="1600" dirty="0" smtClean="0">
                <a:solidFill>
                  <a:srgbClr val="002060"/>
                </a:solidFill>
              </a:rPr>
              <a:t>, Министр сельского хозяйства РФ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5090" y="500042"/>
            <a:ext cx="2029968" cy="2926080"/>
          </a:xfrm>
          <a:prstGeom prst="rect">
            <a:avLst/>
          </a:prstGeom>
        </p:spPr>
      </p:pic>
      <p:sp>
        <p:nvSpPr>
          <p:cNvPr id="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11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>
            <a:noAutofit/>
          </a:bodyPr>
          <a:lstStyle/>
          <a:p>
            <a:r>
              <a:rPr lang="ru-RU" sz="4300" b="1" dirty="0" smtClean="0">
                <a:solidFill>
                  <a:srgbClr val="002060"/>
                </a:solidFill>
              </a:rPr>
              <a:t>Поручения В.В. Путина по итогам заседания Государственного совета 26 декабря 2019 года </a:t>
            </a:r>
            <a:endParaRPr lang="ru-RU" sz="43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10496"/>
            <a:ext cx="10972800" cy="5233214"/>
          </a:xfrm>
        </p:spPr>
        <p:txBody>
          <a:bodyPr>
            <a:normAutofit fontScale="47500" lnSpcReduction="20000"/>
          </a:bodyPr>
          <a:lstStyle/>
          <a:p>
            <a:pPr marL="0" indent="342900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solidFill>
                  <a:srgbClr val="002060"/>
                </a:solidFill>
              </a:rPr>
              <a:t>« - рассмотреть вопрос о внесении в государственную программу Российской Федерации «Комплексное развитие сельских территорий» изменений, предусматривающих: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dirty="0" smtClean="0">
                <a:solidFill>
                  <a:srgbClr val="002060"/>
                </a:solidFill>
              </a:rPr>
              <a:t>предоставление сельскохозяйственным товаропроизводителям, осуществляющим деятельность на сельских территориях, возможности возмещать до 30 процентов фактически понесённых затрат по ученическим договорам, заключённым с работниками, проходящими обучение в федеральных государственных образовательных организациях высшего образования независимо от ведомственной принадлежности таких организаций.»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dirty="0" smtClean="0">
                <a:solidFill>
                  <a:srgbClr val="002060"/>
                </a:solidFill>
              </a:rPr>
              <a:t>« - Минобрнауки России совместно с </a:t>
            </a:r>
            <a:r>
              <a:rPr lang="ru-RU" sz="4300" dirty="0" err="1" smtClean="0">
                <a:solidFill>
                  <a:srgbClr val="002060"/>
                </a:solidFill>
              </a:rPr>
              <a:t>Минпросвещения</a:t>
            </a:r>
            <a:r>
              <a:rPr lang="ru-RU" sz="4300" dirty="0" smtClean="0">
                <a:solidFill>
                  <a:srgbClr val="002060"/>
                </a:solidFill>
              </a:rPr>
              <a:t> России, Минсельхозом России и при участии объединений работодателей и Совета по профессиональным квалификациям агропромышленного комплекса обеспечить обновление перечней профессий и специальностей среднего профессионального образования, специальностей и направлений подготовки высшего профессионального образования в области сельского хозяйства и сельскохозяйственных наук, соответствующих федеральных государственных образовательных стандартов и образовательных программ в целях повышения качества подготовки востребованных в указанной сфере кадров, ориентированных на адаптацию к новым промышленным технологиям»</a:t>
            </a:r>
            <a:endParaRPr lang="ru-RU" sz="43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12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Поручения В.В. Путина по итогам Совместного заседания президиума Госсовета и Совета по науке и образованию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588" y="1481934"/>
            <a:ext cx="10972800" cy="5161776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г) обеспечить внесение в законодательство Российской Федерации изменений, предусматривающих:  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…возможность финансового обеспечения реализации образовательных программ высшего образования, проведения научных исследований в федеральных образовательных организациях высшего образования и научных организациях и реализации программ развития этих организаций за счет бюджетных ассигнований бюджетов субъектов Российской Федерации, а также участие субъектов Российской Федерации в формировании инфраструктуры федеральных государственных образовательных организаций высшего образования и научных организаций при условии выполнения расходных обязательств субъектов Российской Федерации в полном объеме;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е) обеспечить: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включение в программы развития федеральных государственных образовательных организаций высшего образования разделов, отражающих участие этих организаций в социально-экономическом развитии субъектов Российской Федерации.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ж) принять меры по расширению автономии образовательных организаций высшего образования и сокращению избыточного государственного регулирования образовательной деятельности. В этих целях обеспечить: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… предоставление организациям, осуществляющим образовательную деятельность по образовательным программам высшего образования, права самостоятельно формировать профили образования внутри специальностей и направлений подготовки высшего образования в целях обеспечения подготовки кадров для новых и перспективных областей профессиональной деятельности;</a:t>
            </a:r>
          </a:p>
          <a:p>
            <a:pPr marL="0" indent="342900">
              <a:spcBef>
                <a:spcPts val="0"/>
              </a:spcBef>
              <a:buNone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13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61CA63C-6B0F-478E-AD14-AA33C8E4F2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71414"/>
            <a:ext cx="6918150" cy="1131173"/>
          </a:xfrm>
        </p:spPr>
        <p:txBody>
          <a:bodyPr>
            <a:normAutofit lnSpcReduction="10000"/>
          </a:bodyPr>
          <a:lstStyle/>
          <a:p>
            <a:r>
              <a:rPr lang="ru-RU" sz="3800" b="1" dirty="0" smtClean="0">
                <a:solidFill>
                  <a:srgbClr val="002060"/>
                </a:solidFill>
              </a:rPr>
              <a:t>Приоритеты аграрного образования</a:t>
            </a:r>
            <a:endParaRPr lang="ru-RU" sz="3800" b="1" dirty="0">
              <a:solidFill>
                <a:srgbClr val="00206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524364" y="1357298"/>
            <a:ext cx="706083" cy="706083"/>
            <a:chOff x="4738678" y="1500174"/>
            <a:chExt cx="706083" cy="70608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0F5C0DEE-D063-4D04-9493-FEF0FAF0524C}"/>
                </a:ext>
              </a:extLst>
            </p:cNvPr>
            <p:cNvSpPr/>
            <p:nvPr/>
          </p:nvSpPr>
          <p:spPr>
            <a:xfrm>
              <a:off x="4738678" y="1500174"/>
              <a:ext cx="706083" cy="7060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F4C3827-9ACA-4FB7-A6BD-D5FE7158AF58}"/>
                </a:ext>
              </a:extLst>
            </p:cNvPr>
            <p:cNvSpPr txBox="1"/>
            <p:nvPr/>
          </p:nvSpPr>
          <p:spPr>
            <a:xfrm>
              <a:off x="4790996" y="1560827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</a:rPr>
                <a:t> 1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524364" y="3286124"/>
            <a:ext cx="706083" cy="706083"/>
            <a:chOff x="4731658" y="2649174"/>
            <a:chExt cx="706083" cy="70608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AF89CAA8-2111-42D3-BD37-33708FF10070}"/>
                </a:ext>
              </a:extLst>
            </p:cNvPr>
            <p:cNvSpPr/>
            <p:nvPr/>
          </p:nvSpPr>
          <p:spPr>
            <a:xfrm>
              <a:off x="4731658" y="2649174"/>
              <a:ext cx="706083" cy="7060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B5C64586-7BA3-43B6-9DD2-6BAD0527688D}"/>
                </a:ext>
              </a:extLst>
            </p:cNvPr>
            <p:cNvSpPr txBox="1"/>
            <p:nvPr/>
          </p:nvSpPr>
          <p:spPr>
            <a:xfrm>
              <a:off x="4783976" y="2709827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</a:rPr>
                <a:t> </a:t>
              </a:r>
              <a:r>
                <a:rPr lang="ru-RU" sz="3200" b="1" dirty="0" smtClean="0">
                  <a:solidFill>
                    <a:schemeClr val="bg1"/>
                  </a:solidFill>
                </a:rPr>
                <a:t>2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24364" y="5572140"/>
            <a:ext cx="706083" cy="706083"/>
            <a:chOff x="4738678" y="3798174"/>
            <a:chExt cx="706083" cy="706083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2AB70EC0-A040-4DEF-AD70-2289995557B4}"/>
                </a:ext>
              </a:extLst>
            </p:cNvPr>
            <p:cNvSpPr/>
            <p:nvPr/>
          </p:nvSpPr>
          <p:spPr>
            <a:xfrm>
              <a:off x="4738678" y="3798174"/>
              <a:ext cx="706083" cy="7060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CC50DFC-CAB6-4475-A657-5000DE2D3019}"/>
                </a:ext>
              </a:extLst>
            </p:cNvPr>
            <p:cNvSpPr txBox="1"/>
            <p:nvPr/>
          </p:nvSpPr>
          <p:spPr>
            <a:xfrm>
              <a:off x="4790996" y="3858827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</a:rPr>
                <a:t> </a:t>
              </a:r>
              <a:r>
                <a:rPr lang="ru-RU" sz="3200" b="1" dirty="0" smtClean="0">
                  <a:solidFill>
                    <a:schemeClr val="bg1"/>
                  </a:solidFill>
                </a:rPr>
                <a:t>3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81620" y="1071546"/>
            <a:ext cx="650085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Трансформация кадровой политики в отрасли с учетом современных глобальных вызовов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1620" y="2571744"/>
            <a:ext cx="650085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Наращивание научного потенциала в аграрных вузах;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интеграция науки с образованием и предприятиями реального сектора экономики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1620" y="4929198"/>
            <a:ext cx="650085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Увеличение вклада аграрного образования в социально-экономическое развитие регионов и страны в целом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Kombajn-Torum-740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8399" r="28399"/>
          <a:stretch>
            <a:fillRect/>
          </a:stretch>
        </p:blipFill>
        <p:spPr/>
      </p:pic>
      <p:sp>
        <p:nvSpPr>
          <p:cNvPr id="19" name="Номер слайда 27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56CB4-3EC1-4CF1-BDF9-8FB1FCC6B65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2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095340" y="214290"/>
            <a:ext cx="11096660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Текущее состояние аграрного образования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2464" y="2643182"/>
            <a:ext cx="5214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Количество обучающихся студентов за счет бюджета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1990 – </a:t>
            </a:r>
            <a:r>
              <a:rPr lang="ru-RU" sz="2800" b="1" dirty="0" smtClean="0">
                <a:solidFill>
                  <a:srgbClr val="C00000"/>
                </a:solidFill>
              </a:rPr>
              <a:t>261 </a:t>
            </a:r>
            <a:r>
              <a:rPr lang="ru-RU" sz="2800" b="1" dirty="0" err="1" smtClean="0">
                <a:solidFill>
                  <a:srgbClr val="C00000"/>
                </a:solidFill>
              </a:rPr>
              <a:t>тыс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чел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2009 – </a:t>
            </a:r>
            <a:r>
              <a:rPr lang="ru-RU" sz="2800" b="1" dirty="0" smtClean="0">
                <a:solidFill>
                  <a:srgbClr val="C00000"/>
                </a:solidFill>
              </a:rPr>
              <a:t>213 </a:t>
            </a:r>
            <a:r>
              <a:rPr lang="ru-RU" sz="2800" b="1" dirty="0" err="1" smtClean="0">
                <a:solidFill>
                  <a:srgbClr val="C00000"/>
                </a:solidFill>
              </a:rPr>
              <a:t>тыс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чел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2019 – </a:t>
            </a:r>
            <a:r>
              <a:rPr lang="ru-RU" sz="2800" b="1" dirty="0" smtClean="0">
                <a:solidFill>
                  <a:srgbClr val="C00000"/>
                </a:solidFill>
              </a:rPr>
              <a:t>165 </a:t>
            </a:r>
            <a:r>
              <a:rPr lang="ru-RU" sz="2800" b="1" dirty="0" err="1" smtClean="0">
                <a:solidFill>
                  <a:srgbClr val="C00000"/>
                </a:solidFill>
              </a:rPr>
              <a:t>тыс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чел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2464" y="5143512"/>
            <a:ext cx="5343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71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- максимальный балл ЕГЭ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46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- минимальный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балл ЕГЭ </a:t>
            </a:r>
            <a:endParaRPr lang="ru-RU" sz="2800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238878" y="4071148"/>
            <a:ext cx="1143008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38942" y="2643182"/>
            <a:ext cx="56290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Количество научно-педагогических работников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2009 г. - </a:t>
            </a:r>
            <a:r>
              <a:rPr lang="ru-RU" sz="3200" b="1" dirty="0" smtClean="0">
                <a:solidFill>
                  <a:srgbClr val="C00000"/>
                </a:solidFill>
              </a:rPr>
              <a:t>23,7 </a:t>
            </a:r>
            <a:r>
              <a:rPr lang="ru-RU" sz="3200" b="1" dirty="0" err="1" smtClean="0">
                <a:solidFill>
                  <a:srgbClr val="C00000"/>
                </a:solidFill>
              </a:rPr>
              <a:t>тыс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чел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2019 г. – </a:t>
            </a:r>
            <a:r>
              <a:rPr lang="ru-RU" sz="3200" b="1" dirty="0" smtClean="0">
                <a:solidFill>
                  <a:srgbClr val="C00000"/>
                </a:solidFill>
              </a:rPr>
              <a:t>13,5 </a:t>
            </a:r>
            <a:r>
              <a:rPr lang="ru-RU" sz="3200" b="1" dirty="0" err="1" smtClean="0">
                <a:solidFill>
                  <a:srgbClr val="C00000"/>
                </a:solidFill>
              </a:rPr>
              <a:t>тыс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чел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2751" y="1142984"/>
            <a:ext cx="109497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2019 г.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в аграрных вузах обучалось </a:t>
            </a:r>
            <a:r>
              <a:rPr lang="ru-RU" sz="2400" b="1" dirty="0" smtClean="0">
                <a:solidFill>
                  <a:srgbClr val="C00000"/>
                </a:solidFill>
              </a:rPr>
              <a:t>314 </a:t>
            </a:r>
            <a:r>
              <a:rPr lang="ru-RU" sz="2400" b="1" dirty="0" err="1" smtClean="0">
                <a:solidFill>
                  <a:srgbClr val="C00000"/>
                </a:solidFill>
              </a:rPr>
              <a:t>тыс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чел, в т ч: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по программам ВО </a:t>
            </a:r>
            <a:r>
              <a:rPr lang="ru-RU" sz="2000" dirty="0" smtClean="0">
                <a:solidFill>
                  <a:srgbClr val="002060"/>
                </a:solidFill>
              </a:rPr>
              <a:t>–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280 </a:t>
            </a:r>
            <a:r>
              <a:rPr lang="ru-RU" sz="2000" b="1" dirty="0" err="1" smtClean="0">
                <a:solidFill>
                  <a:srgbClr val="C00000"/>
                </a:solidFill>
              </a:rPr>
              <a:t>тыс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чел</a:t>
            </a:r>
            <a:r>
              <a:rPr lang="ru-RU" sz="2000" dirty="0" smtClean="0"/>
              <a:t>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по программам СПО </a:t>
            </a:r>
            <a:r>
              <a:rPr lang="ru-RU" sz="2000" dirty="0" smtClean="0">
                <a:solidFill>
                  <a:srgbClr val="002060"/>
                </a:solidFill>
              </a:rPr>
              <a:t>– более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34 </a:t>
            </a:r>
            <a:r>
              <a:rPr lang="ru-RU" sz="2000" b="1" dirty="0" err="1" smtClean="0">
                <a:solidFill>
                  <a:srgbClr val="C00000"/>
                </a:solidFill>
              </a:rPr>
              <a:t>тыс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чел</a:t>
            </a:r>
          </a:p>
          <a:p>
            <a:endParaRPr lang="ru-RU" sz="2800" dirty="0" smtClean="0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6238082" y="3928272"/>
            <a:ext cx="714380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667504" y="5143512"/>
            <a:ext cx="56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15,7%</a:t>
            </a:r>
            <a:r>
              <a:rPr lang="ru-RU" sz="32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- удельный вес численности молодых НПР до 40 лет.</a:t>
            </a:r>
          </a:p>
        </p:txBody>
      </p:sp>
      <p:sp>
        <p:nvSpPr>
          <p:cNvPr id="15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15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095340" y="214290"/>
            <a:ext cx="11096660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Трансформация кадровой политики в отрасли с учетом современных глобальных вызовов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738150" y="1500174"/>
          <a:ext cx="928694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16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095340" y="428604"/>
            <a:ext cx="11096660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Научный потенциал аграрных вузов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95274" y="1643050"/>
          <a:ext cx="607223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66" y="2071678"/>
            <a:ext cx="5403649" cy="357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17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095340" y="214290"/>
            <a:ext cx="11096660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Наращивание научного потенциала в аграрных вузах;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интеграция науки с образованием и предприятиями реального сектора экономики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738150" y="1785926"/>
          <a:ext cx="1028707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18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309522" y="214290"/>
            <a:ext cx="12215898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Увеличение вклада аграрного образования в социально-экономическое развитие регионов и страны в целом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881026" y="1714488"/>
          <a:ext cx="792961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RIAN_5935567.HR.ru_d_850.jpg"/>
          <p:cNvPicPr>
            <a:picLocks noChangeAspect="1"/>
          </p:cNvPicPr>
          <p:nvPr/>
        </p:nvPicPr>
        <p:blipFill>
          <a:blip r:embed="rId7" cstate="print"/>
          <a:srcRect l="2668" r="22995"/>
          <a:stretch>
            <a:fillRect/>
          </a:stretch>
        </p:blipFill>
        <p:spPr>
          <a:xfrm>
            <a:off x="8882082" y="2214554"/>
            <a:ext cx="3309918" cy="2969898"/>
          </a:xfrm>
          <a:prstGeom prst="rect">
            <a:avLst/>
          </a:prstGeom>
        </p:spPr>
      </p:pic>
      <p:sp>
        <p:nvSpPr>
          <p:cNvPr id="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19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095340" y="214290"/>
            <a:ext cx="11096660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Сельское хозяйство России и факторы,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влияющие на аграрное образование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809588" y="1857364"/>
            <a:ext cx="7286676" cy="3571900"/>
            <a:chOff x="1309654" y="2428868"/>
            <a:chExt cx="7286676" cy="357190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309654" y="2428868"/>
              <a:ext cx="7286676" cy="3571900"/>
              <a:chOff x="1309654" y="2428868"/>
              <a:chExt cx="7286676" cy="357190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1309654" y="2428868"/>
                <a:ext cx="3143272" cy="128588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 smtClean="0"/>
              </a:p>
              <a:p>
                <a:pPr algn="ctr"/>
                <a:endParaRPr lang="ru-RU" dirty="0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1309654" y="4572008"/>
                <a:ext cx="3143272" cy="1428760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Отрасли, осуществляющие заготовку, транспортировку, переработку, хранение и сбыт продукции комплекса</a:t>
                </a: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5381620" y="2428868"/>
                <a:ext cx="3214710" cy="1285884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5453058" y="4572008"/>
                <a:ext cx="3143272" cy="142876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Отрасли производственной, социальной, сервисной, научной, информационной и другой инфраструктуры</a:t>
                </a:r>
                <a:endParaRPr lang="ru-RU" b="1" dirty="0"/>
              </a:p>
            </p:txBody>
          </p:sp>
        </p:grpSp>
        <p:sp>
          <p:nvSpPr>
            <p:cNvPr id="29" name="Двойная стрелка влево/вправо 28"/>
            <p:cNvSpPr/>
            <p:nvPr/>
          </p:nvSpPr>
          <p:spPr>
            <a:xfrm rot="5400000">
              <a:off x="2595538" y="3929066"/>
              <a:ext cx="714380" cy="428628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Двойная стрелка влево/вправо 31"/>
            <p:cNvSpPr/>
            <p:nvPr/>
          </p:nvSpPr>
          <p:spPr>
            <a:xfrm rot="5400000">
              <a:off x="6738942" y="3929066"/>
              <a:ext cx="714380" cy="428628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Двойная стрелка влево/вправо 32"/>
            <p:cNvSpPr/>
            <p:nvPr/>
          </p:nvSpPr>
          <p:spPr>
            <a:xfrm>
              <a:off x="4595802" y="2857496"/>
              <a:ext cx="714380" cy="428628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Двойная стрелка влево/вправо 33"/>
            <p:cNvSpPr/>
            <p:nvPr/>
          </p:nvSpPr>
          <p:spPr>
            <a:xfrm>
              <a:off x="4595802" y="5072074"/>
              <a:ext cx="714380" cy="428628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четверенная стрелка 39"/>
            <p:cNvSpPr/>
            <p:nvPr/>
          </p:nvSpPr>
          <p:spPr>
            <a:xfrm>
              <a:off x="4381488" y="3643314"/>
              <a:ext cx="1143008" cy="1000132"/>
            </a:xfrm>
            <a:prstGeom prst="quad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8382016" y="1785926"/>
            <a:ext cx="3952860" cy="2749094"/>
            <a:chOff x="8382016" y="1357298"/>
            <a:chExt cx="3952860" cy="274909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8382016" y="1357298"/>
              <a:ext cx="3809984" cy="2428892"/>
            </a:xfrm>
            <a:prstGeom prst="rect">
              <a:avLst/>
            </a:prstGeom>
            <a:solidFill>
              <a:srgbClr val="55A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453454" y="1428736"/>
              <a:ext cx="388142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</a:rPr>
                <a:t>Общая цель АПК – обеспечение страны продовольствием и сельскохозяйственным сырьем </a:t>
              </a:r>
            </a:p>
            <a:p>
              <a:endParaRPr lang="ru-RU" sz="28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7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8" name="Рисунок 47" descr="ap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16" y="4214818"/>
            <a:ext cx="3809984" cy="17906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1026" y="1857365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Отрасли, обеспечивающие сельское хозяйство и другие сферы комплекса средствами производства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2992" y="2071678"/>
            <a:ext cx="3000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Сельскохозяйственное производство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C285484-440D-4500-93D8-F4C30D8B16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6000" y="3617467"/>
            <a:ext cx="6541502" cy="13865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Трек «Национальный исследовательский университет»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1 аграрный вуз может участвовать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3A4E84-90D5-4799-831E-45DF53A0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01" y="519423"/>
            <a:ext cx="7275418" cy="119506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Участие аграрных вузов в </a:t>
            </a:r>
            <a:r>
              <a:rPr lang="ru-RU" b="1" dirty="0" smtClean="0">
                <a:solidFill>
                  <a:srgbClr val="FFC000"/>
                </a:solidFill>
              </a:rPr>
              <a:t>Программе стратегического академического лидерства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5286000" y="5082531"/>
            <a:ext cx="6541502" cy="138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Трек «Опорный университет»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17 вузов могут участвовать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40B91AE-D0B3-4174-AC40-DDC2B594AAE6}"/>
              </a:ext>
            </a:extLst>
          </p:cNvPr>
          <p:cNvSpPr/>
          <p:nvPr/>
        </p:nvSpPr>
        <p:spPr>
          <a:xfrm>
            <a:off x="4572897" y="3741120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2963EF-8793-496E-B411-E79A11153E30}"/>
              </a:ext>
            </a:extLst>
          </p:cNvPr>
          <p:cNvSpPr txBox="1"/>
          <p:nvPr/>
        </p:nvSpPr>
        <p:spPr>
          <a:xfrm>
            <a:off x="4625215" y="380177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B14377A-40B3-4B61-A1AE-6553B83437B6}"/>
              </a:ext>
            </a:extLst>
          </p:cNvPr>
          <p:cNvSpPr/>
          <p:nvPr/>
        </p:nvSpPr>
        <p:spPr>
          <a:xfrm>
            <a:off x="4572897" y="5213347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B51795-1A26-466A-827A-DFD804FC1FB4}"/>
              </a:ext>
            </a:extLst>
          </p:cNvPr>
          <p:cNvSpPr txBox="1"/>
          <p:nvPr/>
        </p:nvSpPr>
        <p:spPr>
          <a:xfrm>
            <a:off x="4625215" y="52740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16" name="Рисунок 15" descr="depositphotos_271904832-stock-video-scenic-footage-beautiful-agriculture-field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32270" r="32270"/>
          <a:stretch>
            <a:fillRect/>
          </a:stretch>
        </p:blipFill>
        <p:spPr/>
      </p:pic>
      <p:sp>
        <p:nvSpPr>
          <p:cNvPr id="11" name="Номер слайда 27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56CB4-3EC1-4CF1-BDF9-8FB1FCC6B65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4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524892" y="4572008"/>
            <a:ext cx="3667108" cy="1714512"/>
          </a:xfrm>
          <a:prstGeom prst="rect">
            <a:avLst/>
          </a:prstGeom>
          <a:solidFill>
            <a:srgbClr val="55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095340" y="214290"/>
            <a:ext cx="11096660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Сельское хозяйство России и факторы,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влияющие на аграрное образование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8953520" y="1357298"/>
            <a:ext cx="3095604" cy="857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/>
          </a:p>
        </p:txBody>
      </p: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9239272" y="3429000"/>
            <a:ext cx="2928958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9239272" y="4714884"/>
            <a:ext cx="2928958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/>
          </a:p>
        </p:txBody>
      </p:sp>
      <p:sp>
        <p:nvSpPr>
          <p:cNvPr id="21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9239272" y="5500702"/>
            <a:ext cx="2928958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/>
          </a:p>
        </p:txBody>
      </p:sp>
      <p:sp>
        <p:nvSpPr>
          <p:cNvPr id="25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1559496" y="1714488"/>
            <a:ext cx="7128792" cy="1000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37,8 </a:t>
            </a:r>
            <a:r>
              <a:rPr lang="ru-RU" sz="3200" b="1" dirty="0" err="1" smtClean="0">
                <a:solidFill>
                  <a:srgbClr val="C00000"/>
                </a:solidFill>
              </a:rPr>
              <a:t>млн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чел  - численность сельского населения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7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1095340" y="3929066"/>
            <a:ext cx="8393562" cy="2071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Рисунок 9" descr="icons8-толпа-50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026" y="1714488"/>
            <a:ext cx="642942" cy="642942"/>
          </a:xfrm>
          <a:prstGeom prst="rect">
            <a:avLst/>
          </a:prstGeom>
        </p:spPr>
      </p:pic>
      <p:pic>
        <p:nvPicPr>
          <p:cNvPr id="12" name="Рисунок 11" descr="icons8-склад-50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026" y="3071810"/>
            <a:ext cx="642942" cy="642942"/>
          </a:xfrm>
          <a:prstGeom prst="rect">
            <a:avLst/>
          </a:prstGeom>
        </p:spPr>
      </p:pic>
      <p:sp>
        <p:nvSpPr>
          <p:cNvPr id="13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1559496" y="2928934"/>
            <a:ext cx="6893958" cy="15801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более</a:t>
            </a:r>
            <a:r>
              <a:rPr lang="ru-RU" sz="24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36 </a:t>
            </a:r>
            <a:r>
              <a:rPr lang="ru-RU" sz="3200" b="1" dirty="0" err="1" smtClean="0">
                <a:solidFill>
                  <a:srgbClr val="C00000"/>
                </a:solidFill>
              </a:rPr>
              <a:t>тыс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- численность  сельскохозяйственных организаций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137 </a:t>
            </a:r>
            <a:r>
              <a:rPr lang="ru-RU" sz="3200" b="1" dirty="0" err="1" smtClean="0">
                <a:solidFill>
                  <a:srgbClr val="C00000"/>
                </a:solidFill>
              </a:rPr>
              <a:t>тыс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- крестьянских (фермерских) хозяйств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1559496" y="4500570"/>
            <a:ext cx="7679776" cy="1785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1,3 </a:t>
            </a:r>
            <a:r>
              <a:rPr lang="ru-RU" sz="3200" b="1" dirty="0" err="1" smtClean="0">
                <a:solidFill>
                  <a:srgbClr val="C00000"/>
                </a:solidFill>
              </a:rPr>
              <a:t>млн</a:t>
            </a:r>
            <a:r>
              <a:rPr lang="ru-RU" sz="3200" b="1" dirty="0" smtClean="0">
                <a:solidFill>
                  <a:srgbClr val="C00000"/>
                </a:solidFill>
              </a:rPr>
              <a:t> чел </a:t>
            </a:r>
            <a:r>
              <a:rPr lang="ru-RU" sz="2400" dirty="0" smtClean="0">
                <a:solidFill>
                  <a:srgbClr val="002060"/>
                </a:solidFill>
              </a:rPr>
              <a:t>- среднегодовая численность работников сельскохозяйственных организаций</a:t>
            </a:r>
          </a:p>
          <a:p>
            <a:pPr lvl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290 </a:t>
            </a:r>
            <a:r>
              <a:rPr lang="ru-RU" sz="3200" b="1" dirty="0" err="1" smtClean="0">
                <a:solidFill>
                  <a:srgbClr val="C00000"/>
                </a:solidFill>
              </a:rPr>
              <a:t>тыс</a:t>
            </a:r>
            <a:r>
              <a:rPr lang="ru-RU" sz="3200" b="1" dirty="0" smtClean="0">
                <a:solidFill>
                  <a:srgbClr val="C00000"/>
                </a:solidFill>
              </a:rPr>
              <a:t> чел </a:t>
            </a:r>
            <a:r>
              <a:rPr lang="ru-RU" sz="2400" dirty="0" smtClean="0">
                <a:solidFill>
                  <a:srgbClr val="002060"/>
                </a:solidFill>
              </a:rPr>
              <a:t>- руководители и специалисты сельскохозяйственных организаций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7" name="Рисунок 16" descr="icons8-менеджер-80.pn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588" y="4572008"/>
            <a:ext cx="785818" cy="78581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524892" y="1988840"/>
            <a:ext cx="3667108" cy="2583168"/>
          </a:xfrm>
          <a:prstGeom prst="rect">
            <a:avLst/>
          </a:prstGeom>
          <a:solidFill>
            <a:srgbClr val="55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9</a:t>
            </a:r>
            <a:r>
              <a:rPr lang="ru-RU" sz="2000" dirty="0" smtClean="0"/>
              <a:t> природно-климатических зон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dirty="0" smtClean="0"/>
              <a:t>80</a:t>
            </a:r>
            <a:r>
              <a:rPr lang="ru-RU" sz="2000" dirty="0" smtClean="0"/>
              <a:t> сельскохозяйственных районов, объединенных в 12 групп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dirty="0" smtClean="0"/>
              <a:t>196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</a:t>
            </a:r>
            <a:r>
              <a:rPr lang="ru-RU" sz="2000" dirty="0" smtClean="0"/>
              <a:t>га сельскохозяйственных угодий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dirty="0" smtClean="0"/>
              <a:t>117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</a:t>
            </a:r>
            <a:r>
              <a:rPr lang="ru-RU" sz="2000" dirty="0" smtClean="0"/>
              <a:t>га пашни</a:t>
            </a:r>
            <a:endParaRPr lang="ru-RU" sz="2000" dirty="0"/>
          </a:p>
        </p:txBody>
      </p:sp>
      <p:pic>
        <p:nvPicPr>
          <p:cNvPr id="19" name="Рисунок 18" descr="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82082" y="4572008"/>
            <a:ext cx="3000396" cy="1686497"/>
          </a:xfrm>
          <a:prstGeom prst="rect">
            <a:avLst/>
          </a:prstGeom>
        </p:spPr>
      </p:pic>
      <p:sp>
        <p:nvSpPr>
          <p:cNvPr id="23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3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095340" y="214290"/>
            <a:ext cx="11096660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Сельское хозяйство России и факторы,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влияющие на аграрное образование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8953520" y="1357298"/>
            <a:ext cx="3095604" cy="857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/>
          </a:p>
        </p:txBody>
      </p: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9239272" y="3429000"/>
            <a:ext cx="2928958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/>
          </a:p>
        </p:txBody>
      </p:sp>
      <p:sp>
        <p:nvSpPr>
          <p:cNvPr id="21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9239272" y="5500702"/>
            <a:ext cx="2928958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/>
          </a:p>
        </p:txBody>
      </p:sp>
      <p:sp>
        <p:nvSpPr>
          <p:cNvPr id="25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917148" y="1643050"/>
            <a:ext cx="8393562" cy="33575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1666844" y="1643050"/>
            <a:ext cx="10117788" cy="20739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31,7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тыс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руб</a:t>
            </a:r>
            <a:r>
              <a:rPr lang="ru-RU" sz="2400" dirty="0" smtClean="0">
                <a:solidFill>
                  <a:srgbClr val="002060"/>
                </a:solidFill>
              </a:rPr>
              <a:t> – средняя заработная плата в сельском хозяйстве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55A839"/>
                </a:solidFill>
              </a:rPr>
              <a:t>47,9 </a:t>
            </a:r>
            <a:r>
              <a:rPr lang="ru-RU" sz="2400" b="1" dirty="0" err="1" smtClean="0">
                <a:solidFill>
                  <a:srgbClr val="55A839"/>
                </a:solidFill>
              </a:rPr>
              <a:t>тыс</a:t>
            </a:r>
            <a:r>
              <a:rPr lang="ru-RU" sz="2400" b="1" dirty="0" smtClean="0">
                <a:solidFill>
                  <a:srgbClr val="55A839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руб</a:t>
            </a:r>
            <a:r>
              <a:rPr lang="ru-RU" sz="2400" dirty="0" smtClean="0">
                <a:solidFill>
                  <a:srgbClr val="002060"/>
                </a:solidFill>
              </a:rPr>
              <a:t> средняя заработная плата в сфере экономики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55A839"/>
                </a:solidFill>
              </a:rPr>
              <a:t>103,6 </a:t>
            </a:r>
            <a:r>
              <a:rPr lang="ru-RU" sz="2400" b="1" dirty="0" err="1" smtClean="0">
                <a:solidFill>
                  <a:srgbClr val="55A839"/>
                </a:solidFill>
              </a:rPr>
              <a:t>тыс</a:t>
            </a:r>
            <a:r>
              <a:rPr lang="ru-RU" sz="2400" b="1" dirty="0" smtClean="0">
                <a:solidFill>
                  <a:srgbClr val="55A839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руб</a:t>
            </a:r>
            <a:r>
              <a:rPr lang="ru-RU" sz="2400" dirty="0" smtClean="0">
                <a:solidFill>
                  <a:srgbClr val="002060"/>
                </a:solidFill>
              </a:rPr>
              <a:t> средняя заработная плата в сфере финансовой и страховой деятельности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95406" y="4116553"/>
            <a:ext cx="578647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Производят :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r>
              <a:rPr lang="ru-RU" sz="2800" b="1" dirty="0" smtClean="0">
                <a:solidFill>
                  <a:srgbClr val="C00000"/>
                </a:solidFill>
              </a:rPr>
              <a:t>20 </a:t>
            </a:r>
            <a:r>
              <a:rPr lang="ru-RU" sz="2800" b="1" dirty="0" err="1" smtClean="0">
                <a:solidFill>
                  <a:srgbClr val="C00000"/>
                </a:solidFill>
              </a:rPr>
              <a:t>млн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тонн зерновых и зернобобовых 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</a:rPr>
              <a:t>14 </a:t>
            </a:r>
            <a:r>
              <a:rPr lang="ru-RU" sz="2800" b="1" dirty="0" err="1" smtClean="0">
                <a:solidFill>
                  <a:srgbClr val="C00000"/>
                </a:solidFill>
              </a:rPr>
              <a:t>млн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тонн мяса 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</a:rPr>
              <a:t>31 </a:t>
            </a:r>
            <a:r>
              <a:rPr lang="ru-RU" sz="2800" b="1" dirty="0" err="1" smtClean="0">
                <a:solidFill>
                  <a:srgbClr val="C00000"/>
                </a:solidFill>
              </a:rPr>
              <a:t>млн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тонн молока 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</a:rPr>
              <a:t>44 </a:t>
            </a:r>
            <a:r>
              <a:rPr lang="ru-RU" sz="2800" b="1" dirty="0" err="1" smtClean="0">
                <a:solidFill>
                  <a:srgbClr val="C00000"/>
                </a:solidFill>
              </a:rPr>
              <a:t>млрд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шт</a:t>
            </a:r>
            <a:r>
              <a:rPr lang="ru-RU" sz="2000" dirty="0" smtClean="0">
                <a:solidFill>
                  <a:srgbClr val="002060"/>
                </a:solidFill>
              </a:rPr>
              <a:t> яиц</a:t>
            </a:r>
          </a:p>
          <a:p>
            <a:pPr>
              <a:spcBef>
                <a:spcPts val="0"/>
              </a:spcBef>
            </a:pPr>
            <a:endParaRPr lang="ru-RU" sz="2000" dirty="0" smtClean="0"/>
          </a:p>
        </p:txBody>
      </p:sp>
      <p:pic>
        <p:nvPicPr>
          <p:cNvPr id="12" name="Рисунок 11" descr="icons8-монеты-50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150" y="1714488"/>
            <a:ext cx="714380" cy="714380"/>
          </a:xfrm>
          <a:prstGeom prst="rect">
            <a:avLst/>
          </a:prstGeom>
        </p:spPr>
      </p:pic>
      <p:pic>
        <p:nvPicPr>
          <p:cNvPr id="13" name="Рисунок 12" descr="icons8-пшеница-100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588" y="3929066"/>
            <a:ext cx="785818" cy="78581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310446" y="4029868"/>
            <a:ext cx="514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Используют: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</a:rPr>
              <a:t>3 </a:t>
            </a:r>
            <a:r>
              <a:rPr lang="ru-RU" sz="2800" b="1" dirty="0" err="1" smtClean="0">
                <a:solidFill>
                  <a:srgbClr val="C00000"/>
                </a:solidFill>
              </a:rPr>
              <a:t>млн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тонн д.в. минеральных удобрений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</a:rPr>
              <a:t>62 </a:t>
            </a:r>
            <a:r>
              <a:rPr lang="ru-RU" sz="2800" b="1" dirty="0" err="1" smtClean="0">
                <a:solidFill>
                  <a:srgbClr val="C00000"/>
                </a:solidFill>
              </a:rPr>
              <a:t>тыс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тонн средств защиты растений (ядохимикатов)</a:t>
            </a:r>
          </a:p>
        </p:txBody>
      </p:sp>
      <p:pic>
        <p:nvPicPr>
          <p:cNvPr id="17" name="Рисунок 16" descr="icons8-корова-64.pn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026" y="4870146"/>
            <a:ext cx="487680" cy="487680"/>
          </a:xfrm>
          <a:prstGeom prst="rect">
            <a:avLst/>
          </a:prstGeom>
        </p:spPr>
      </p:pic>
      <p:pic>
        <p:nvPicPr>
          <p:cNvPr id="18" name="Рисунок 17" descr="icons8-курица-50.png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2464" y="5643578"/>
            <a:ext cx="428628" cy="428628"/>
          </a:xfrm>
          <a:prstGeom prst="rect">
            <a:avLst/>
          </a:prstGeom>
        </p:spPr>
      </p:pic>
      <p:pic>
        <p:nvPicPr>
          <p:cNvPr id="20" name="Рисунок 19" descr="icons8-посадка-растения-50.png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7504" y="4143380"/>
            <a:ext cx="642942" cy="642942"/>
          </a:xfrm>
          <a:prstGeom prst="rect">
            <a:avLst/>
          </a:prstGeom>
        </p:spPr>
      </p:pic>
      <p:sp>
        <p:nvSpPr>
          <p:cNvPr id="19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4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Сельское хозяйство России и факторы, </a:t>
            </a:r>
            <a:b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влияющие на аграрное образование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6257932" cy="4460895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Объекты  деятельности</a:t>
            </a:r>
            <a:r>
              <a:rPr lang="ru-RU" dirty="0" smtClean="0">
                <a:solidFill>
                  <a:srgbClr val="002060"/>
                </a:solidFill>
              </a:rPr>
              <a:t>: почва, растения, животные, птицы,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микроорганизмы  и другие биологические объекты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Характер работы</a:t>
            </a:r>
            <a:r>
              <a:rPr lang="ru-RU" dirty="0" smtClean="0">
                <a:solidFill>
                  <a:srgbClr val="002060"/>
                </a:solidFill>
              </a:rPr>
              <a:t>: сезонный, </a:t>
            </a:r>
            <a:r>
              <a:rPr lang="ru-RU" dirty="0" err="1" smtClean="0">
                <a:solidFill>
                  <a:srgbClr val="002060"/>
                </a:solidFill>
              </a:rPr>
              <a:t>супернапряженный</a:t>
            </a:r>
            <a:r>
              <a:rPr lang="ru-RU" dirty="0" smtClean="0">
                <a:solidFill>
                  <a:srgbClr val="002060"/>
                </a:solidFill>
              </a:rPr>
              <a:t> в период  с весны и до начала зимы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Результаты труда </a:t>
            </a:r>
            <a:r>
              <a:rPr lang="ru-RU" dirty="0" smtClean="0">
                <a:solidFill>
                  <a:srgbClr val="002060"/>
                </a:solidFill>
              </a:rPr>
              <a:t>сильно зависят от природно-климатических условий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Работы</a:t>
            </a:r>
            <a:r>
              <a:rPr lang="ru-RU" dirty="0" smtClean="0">
                <a:solidFill>
                  <a:srgbClr val="002060"/>
                </a:solidFill>
              </a:rPr>
              <a:t> под открытым небом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Специалист должен обладать </a:t>
            </a:r>
            <a:r>
              <a:rPr lang="ru-RU" b="1" dirty="0" smtClean="0">
                <a:solidFill>
                  <a:srgbClr val="002060"/>
                </a:solidFill>
              </a:rPr>
              <a:t>разносторонними знаниями 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3b6b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5657" y="1928802"/>
            <a:ext cx="5036343" cy="3357562"/>
          </a:xfrm>
          <a:prstGeom prst="rect">
            <a:avLst/>
          </a:prstGeom>
        </p:spPr>
      </p:pic>
      <p:sp>
        <p:nvSpPr>
          <p:cNvPr id="7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5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Сельское хозяйство России и факторы, </a:t>
            </a:r>
            <a:b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влияющие на аграрное образование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8150" y="1745432"/>
            <a:ext cx="10972800" cy="5112568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соответствии с профессиональным стандартом  агроном должен знать:</a:t>
            </a:r>
          </a:p>
          <a:p>
            <a:r>
              <a:rPr lang="ru-RU" sz="3100" dirty="0" smtClean="0">
                <a:solidFill>
                  <a:srgbClr val="002060"/>
                </a:solidFill>
              </a:rPr>
              <a:t>влияние  климата на сельское хозяйство </a:t>
            </a:r>
          </a:p>
          <a:p>
            <a:r>
              <a:rPr lang="ru-RU" sz="3100" dirty="0" smtClean="0">
                <a:solidFill>
                  <a:srgbClr val="002060"/>
                </a:solidFill>
              </a:rPr>
              <a:t>все о почвах и методах повышения их плодородия</a:t>
            </a:r>
          </a:p>
          <a:p>
            <a:pPr marL="0"/>
            <a:r>
              <a:rPr lang="ru-RU" sz="3100" dirty="0" smtClean="0">
                <a:solidFill>
                  <a:srgbClr val="002060"/>
                </a:solidFill>
              </a:rPr>
              <a:t>законы земледелия, физиологию, морфологию, систематику, закономерности происхождения, изменения растений и формирования урожая</a:t>
            </a:r>
          </a:p>
          <a:p>
            <a:pPr marL="0"/>
            <a:r>
              <a:rPr lang="ru-RU" sz="3100" dirty="0" smtClean="0">
                <a:solidFill>
                  <a:srgbClr val="002060"/>
                </a:solidFill>
              </a:rPr>
              <a:t>севообороты, обработку почвы, защиту растений от сорняков, вредителей и болезней</a:t>
            </a:r>
          </a:p>
          <a:p>
            <a:r>
              <a:rPr lang="ru-RU" sz="3100" dirty="0" smtClean="0">
                <a:solidFill>
                  <a:srgbClr val="002060"/>
                </a:solidFill>
              </a:rPr>
              <a:t>средства защиты и регуляторы роста растений </a:t>
            </a:r>
          </a:p>
          <a:p>
            <a:pPr marL="0"/>
            <a:r>
              <a:rPr lang="ru-RU" sz="3100" dirty="0" smtClean="0">
                <a:solidFill>
                  <a:srgbClr val="002060"/>
                </a:solidFill>
              </a:rPr>
              <a:t>минеральные, органические и биологические удобрения</a:t>
            </a:r>
          </a:p>
          <a:p>
            <a:r>
              <a:rPr lang="ru-RU" sz="3100" dirty="0" smtClean="0">
                <a:solidFill>
                  <a:srgbClr val="002060"/>
                </a:solidFill>
              </a:rPr>
              <a:t>основы экономики, организации труда и управления</a:t>
            </a:r>
          </a:p>
          <a:p>
            <a:r>
              <a:rPr lang="ru-RU" sz="3100" dirty="0" smtClean="0">
                <a:solidFill>
                  <a:srgbClr val="002060"/>
                </a:solidFill>
              </a:rPr>
              <a:t>устройство тракторов, автомобилей, сельскохозяйственных машин, их </a:t>
            </a:r>
            <a:r>
              <a:rPr lang="ru-RU" sz="3100" dirty="0" err="1" smtClean="0">
                <a:solidFill>
                  <a:srgbClr val="002060"/>
                </a:solidFill>
              </a:rPr>
              <a:t>агрегатирование</a:t>
            </a:r>
            <a:r>
              <a:rPr lang="ru-RU" sz="3100" dirty="0" smtClean="0">
                <a:solidFill>
                  <a:srgbClr val="002060"/>
                </a:solidFill>
              </a:rPr>
              <a:t> и технологические регулировки</a:t>
            </a:r>
          </a:p>
          <a:p>
            <a:pPr marL="0"/>
            <a:r>
              <a:rPr lang="ru-RU" sz="3100" dirty="0" smtClean="0">
                <a:solidFill>
                  <a:srgbClr val="002060"/>
                </a:solidFill>
              </a:rPr>
              <a:t>технологии производства </a:t>
            </a:r>
          </a:p>
          <a:p>
            <a:pPr marL="0"/>
            <a:r>
              <a:rPr lang="ru-RU" sz="3100" dirty="0" smtClean="0">
                <a:solidFill>
                  <a:srgbClr val="002060"/>
                </a:solidFill>
              </a:rPr>
              <a:t>многое другое</a:t>
            </a: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6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095340" y="214290"/>
            <a:ext cx="11096660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Текущее состояние кадров в отрасли</a:t>
            </a: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238084" y="1142984"/>
          <a:ext cx="664373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96066" y="1142984"/>
            <a:ext cx="5343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Возрастной состав руководителей и специалистов сельхоз организаций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10,3%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– до 30 лет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12,7%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– старше 60 лет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8150" y="5715017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42%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работников не имеют квалификации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7504" y="3000372"/>
            <a:ext cx="552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Образовательный уровень руководителей и специалистов сельхоз организаций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51,5%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– с высшим образованием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37,5%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– среднее профессиональное образование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11%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- без профессионального образования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7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1C82F57-905B-42D8-BDF5-BC2D91FE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214290"/>
            <a:ext cx="6525000" cy="855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Высшее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аграрное образование </a:t>
            </a:r>
            <a:r>
              <a:rPr lang="ru-RU" dirty="0" smtClean="0">
                <a:solidFill>
                  <a:srgbClr val="002060"/>
                </a:solidFill>
              </a:rPr>
              <a:t>сегодня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439117" y="1428736"/>
            <a:ext cx="4514007" cy="1594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Потенциал сетевого взаимодействия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54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аграрных вуза в </a:t>
            </a:r>
            <a:r>
              <a:rPr lang="ru-RU" sz="2400" b="1" dirty="0" smtClean="0">
                <a:solidFill>
                  <a:srgbClr val="C00000"/>
                </a:solidFill>
              </a:rPr>
              <a:t>8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федеральных округах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Ассоциация образовательных учреждений АПК и рыболовства</a:t>
            </a:r>
          </a:p>
          <a:p>
            <a:pPr marL="0" indent="0">
              <a:buNone/>
            </a:pPr>
            <a:endParaRPr lang="ru-RU" sz="16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523836" y="1500174"/>
            <a:ext cx="829474" cy="765993"/>
            <a:chOff x="523836" y="1857364"/>
            <a:chExt cx="829474" cy="765993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73D1898F-560D-449C-972C-A8DCF299C014}"/>
                </a:ext>
              </a:extLst>
            </p:cNvPr>
            <p:cNvSpPr/>
            <p:nvPr/>
          </p:nvSpPr>
          <p:spPr>
            <a:xfrm>
              <a:off x="523836" y="1857364"/>
              <a:ext cx="829474" cy="7659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596E3AD-CEE6-4BCD-BED9-7318A6516826}"/>
                </a:ext>
              </a:extLst>
            </p:cNvPr>
            <p:cNvSpPr txBox="1"/>
            <p:nvPr/>
          </p:nvSpPr>
          <p:spPr>
            <a:xfrm>
              <a:off x="746165" y="1902483"/>
              <a:ext cx="489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</a:rPr>
                <a:t>1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213"/>
          <a:stretch>
            <a:fillRect/>
          </a:stretch>
        </p:blipFill>
        <p:spPr bwMode="auto">
          <a:xfrm>
            <a:off x="7953388" y="285728"/>
            <a:ext cx="3901273" cy="233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472784" y="3071810"/>
            <a:ext cx="3623084" cy="11430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Тесная связь с отраслью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более </a:t>
            </a:r>
            <a:r>
              <a:rPr lang="ru-RU" sz="2400" b="1" dirty="0" smtClean="0">
                <a:solidFill>
                  <a:srgbClr val="C00000"/>
                </a:solidFill>
              </a:rPr>
              <a:t>60%</a:t>
            </a:r>
            <a:r>
              <a:rPr lang="ru-RU" sz="2400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выпускников трудоустраивается в АПК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596E3AD-CEE6-4BCD-BED9-7318A6516826}"/>
              </a:ext>
            </a:extLst>
          </p:cNvPr>
          <p:cNvSpPr txBox="1"/>
          <p:nvPr/>
        </p:nvSpPr>
        <p:spPr>
          <a:xfrm>
            <a:off x="666712" y="3643314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9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452530" y="4429132"/>
            <a:ext cx="4857784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Научно-педагогический потенциал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82,6%</a:t>
            </a:r>
            <a:r>
              <a:rPr lang="ru-RU" sz="2400" dirty="0" smtClean="0"/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остепененность</a:t>
            </a:r>
            <a:r>
              <a:rPr lang="ru-RU" sz="1800" dirty="0" smtClean="0">
                <a:solidFill>
                  <a:srgbClr val="002060"/>
                </a:solidFill>
              </a:rPr>
              <a:t> ППС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2510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докторов наук (</a:t>
            </a:r>
            <a:r>
              <a:rPr lang="ru-RU" sz="2400" b="1" dirty="0" smtClean="0">
                <a:solidFill>
                  <a:srgbClr val="C00000"/>
                </a:solidFill>
              </a:rPr>
              <a:t>18,6%</a:t>
            </a:r>
            <a:r>
              <a:rPr lang="ru-RU" sz="18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8625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кандидатов наук (</a:t>
            </a:r>
            <a:r>
              <a:rPr lang="ru-RU" sz="2400" b="1" dirty="0" smtClean="0">
                <a:solidFill>
                  <a:srgbClr val="C00000"/>
                </a:solidFill>
              </a:rPr>
              <a:t>64%</a:t>
            </a:r>
            <a:r>
              <a:rPr lang="ru-RU" sz="18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Доходы от НИОКР в 2019 г. – </a:t>
            </a:r>
            <a:r>
              <a:rPr lang="ru-RU" sz="2400" b="1" dirty="0" smtClean="0">
                <a:solidFill>
                  <a:srgbClr val="C00000"/>
                </a:solidFill>
              </a:rPr>
              <a:t>4,4 </a:t>
            </a:r>
            <a:r>
              <a:rPr lang="ru-RU" sz="2400" b="1" dirty="0" err="1" smtClean="0">
                <a:solidFill>
                  <a:srgbClr val="C00000"/>
                </a:solidFill>
              </a:rPr>
              <a:t>млрд</a:t>
            </a:r>
            <a:r>
              <a:rPr lang="ru-RU" sz="1800" dirty="0" smtClean="0"/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руб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/>
            <a:endParaRPr lang="ru-RU" sz="1600" dirty="0" smtClean="0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5951984" y="2708920"/>
          <a:ext cx="6240016" cy="385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Группа 36"/>
          <p:cNvGrpSpPr/>
          <p:nvPr/>
        </p:nvGrpSpPr>
        <p:grpSpPr>
          <a:xfrm>
            <a:off x="523836" y="3143248"/>
            <a:ext cx="829474" cy="765993"/>
            <a:chOff x="676236" y="2029589"/>
            <a:chExt cx="829474" cy="765993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73D1898F-560D-449C-972C-A8DCF299C014}"/>
                </a:ext>
              </a:extLst>
            </p:cNvPr>
            <p:cNvSpPr/>
            <p:nvPr/>
          </p:nvSpPr>
          <p:spPr>
            <a:xfrm>
              <a:off x="676236" y="2029589"/>
              <a:ext cx="829474" cy="7659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96E3AD-CEE6-4BCD-BED9-7318A6516826}"/>
                </a:ext>
              </a:extLst>
            </p:cNvPr>
            <p:cNvSpPr txBox="1"/>
            <p:nvPr/>
          </p:nvSpPr>
          <p:spPr>
            <a:xfrm>
              <a:off x="898565" y="2054883"/>
              <a:ext cx="489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</a:rPr>
                <a:t>2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23836" y="4500570"/>
            <a:ext cx="829474" cy="765993"/>
            <a:chOff x="676236" y="2029589"/>
            <a:chExt cx="829474" cy="765993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73D1898F-560D-449C-972C-A8DCF299C014}"/>
                </a:ext>
              </a:extLst>
            </p:cNvPr>
            <p:cNvSpPr/>
            <p:nvPr/>
          </p:nvSpPr>
          <p:spPr>
            <a:xfrm>
              <a:off x="676236" y="2029589"/>
              <a:ext cx="829474" cy="7659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F596E3AD-CEE6-4BCD-BED9-7318A6516826}"/>
                </a:ext>
              </a:extLst>
            </p:cNvPr>
            <p:cNvSpPr txBox="1"/>
            <p:nvPr/>
          </p:nvSpPr>
          <p:spPr>
            <a:xfrm>
              <a:off x="898565" y="2054883"/>
              <a:ext cx="489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</a:rPr>
                <a:t>3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Номер слайда 27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fld id="{25556CB4-3EC1-4CF1-BDF9-8FB1FCC6B65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8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7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>
            <a:normAutofit/>
          </a:bodyPr>
          <a:lstStyle/>
          <a:p>
            <a:r>
              <a:rPr lang="ru-RU" sz="4300" b="1" dirty="0" smtClean="0">
                <a:solidFill>
                  <a:srgbClr val="00B050"/>
                </a:solidFill>
              </a:rPr>
              <a:t>Проблемы</a:t>
            </a:r>
            <a:r>
              <a:rPr lang="ru-RU" sz="4300" b="1" dirty="0" smtClean="0"/>
              <a:t> </a:t>
            </a:r>
            <a:r>
              <a:rPr lang="ru-RU" sz="4300" b="1" dirty="0" smtClean="0">
                <a:solidFill>
                  <a:srgbClr val="002060"/>
                </a:solidFill>
              </a:rPr>
              <a:t>системы аграрного образования</a:t>
            </a:r>
            <a:endParaRPr lang="ru-RU" sz="43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1743746"/>
            <a:ext cx="10715700" cy="4328460"/>
          </a:xfrm>
        </p:spPr>
        <p:txBody>
          <a:bodyPr>
            <a:normAutofit/>
          </a:bodyPr>
          <a:lstStyle/>
          <a:p>
            <a:pPr marL="0" indent="342900"/>
            <a:r>
              <a:rPr lang="ru-RU" dirty="0" smtClean="0">
                <a:solidFill>
                  <a:srgbClr val="002060"/>
                </a:solidFill>
              </a:rPr>
              <a:t>Низкая привлекательность труда в сельском хозяйстве</a:t>
            </a:r>
          </a:p>
          <a:p>
            <a:pPr marL="0" indent="34290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Отнесение Министерством науки и высшего образования целого ряда направлений подготовки и специальностей, необходимых для АПК,  к </a:t>
            </a:r>
            <a:r>
              <a:rPr lang="ru-RU" b="1" dirty="0" smtClean="0">
                <a:solidFill>
                  <a:srgbClr val="002060"/>
                </a:solidFill>
              </a:rPr>
              <a:t>непрофильным</a:t>
            </a:r>
            <a:r>
              <a:rPr lang="ru-RU" dirty="0" smtClean="0">
                <a:solidFill>
                  <a:srgbClr val="002060"/>
                </a:solidFill>
              </a:rPr>
              <a:t> для аграрных вузов (биотехнология, электроэнергетика и электротехника, экономика и др.)</a:t>
            </a:r>
          </a:p>
          <a:p>
            <a:pPr marL="0" indent="34290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Исключение подготовки по рабочим профессиям за счет средств бюджета из программ </a:t>
            </a:r>
            <a:r>
              <a:rPr lang="ru-RU" dirty="0" err="1" smtClean="0">
                <a:solidFill>
                  <a:srgbClr val="002060"/>
                </a:solidFill>
              </a:rPr>
              <a:t>бакалавриата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0" indent="34290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Незаинтересованность   аграрных  предприятий в предоставлении мест для проведения практики</a:t>
            </a:r>
          </a:p>
          <a:p>
            <a:pPr marL="0" indent="34290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Финансирование коммунальных услуг исходя из численности студентов</a:t>
            </a:r>
          </a:p>
          <a:p>
            <a:pPr marL="0" indent="342900"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9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1346</Words>
  <Application>Microsoft Office PowerPoint</Application>
  <PresentationFormat>Произвольный</PresentationFormat>
  <Paragraphs>222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 приоритетах развития аграрных вузов в контексте формирования  Программы стратегического академического лидерства </vt:lpstr>
      <vt:lpstr>Слайд 2</vt:lpstr>
      <vt:lpstr>Слайд 3</vt:lpstr>
      <vt:lpstr>Слайд 4</vt:lpstr>
      <vt:lpstr>Сельское хозяйство России и факторы,  влияющие на аграрное образование</vt:lpstr>
      <vt:lpstr>Сельское хозяйство России и факторы,  влияющие на аграрное образование</vt:lpstr>
      <vt:lpstr>Слайд 7</vt:lpstr>
      <vt:lpstr>Высшее аграрное образование сегодня</vt:lpstr>
      <vt:lpstr>Проблемы системы аграрного образования</vt:lpstr>
      <vt:lpstr>Слайд 10</vt:lpstr>
      <vt:lpstr>Взаимодействие руководства отрасли и аграрного образования </vt:lpstr>
      <vt:lpstr>Поручения В.В. Путина по итогам заседания Государственного совета 26 декабря 2019 года </vt:lpstr>
      <vt:lpstr>Поручения В.В. Путина по итогам Совместного заседания президиума Госсовета и Совета по науке и образованию</vt:lpstr>
      <vt:lpstr>Слайд 14</vt:lpstr>
      <vt:lpstr>Слайд 15</vt:lpstr>
      <vt:lpstr>Слайд 16</vt:lpstr>
      <vt:lpstr>Слайд 17</vt:lpstr>
      <vt:lpstr>Слайд 18</vt:lpstr>
      <vt:lpstr>Слайд 19</vt:lpstr>
      <vt:lpstr>Участие аграрных вузов в Программе стратегического академического лидерства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Admin</cp:lastModifiedBy>
  <cp:revision>119</cp:revision>
  <dcterms:created xsi:type="dcterms:W3CDTF">2020-05-04T14:52:20Z</dcterms:created>
  <dcterms:modified xsi:type="dcterms:W3CDTF">2020-06-26T17:23:45Z</dcterms:modified>
</cp:coreProperties>
</file>